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Ex2.xml" ContentType="application/vnd.ms-office.chartex+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7" r:id="rId2"/>
    <p:sldId id="258" r:id="rId3"/>
    <p:sldId id="259" r:id="rId4"/>
    <p:sldId id="261" r:id="rId5"/>
    <p:sldId id="262" r:id="rId6"/>
    <p:sldId id="263" r:id="rId7"/>
    <p:sldId id="265" r:id="rId8"/>
    <p:sldId id="266" r:id="rId9"/>
    <p:sldId id="268" r:id="rId10"/>
    <p:sldId id="269"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DA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100" d="100"/>
          <a:sy n="100" d="100"/>
        </p:scale>
        <p:origin x="1020" y="6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igpa\OneDrive\Documents\IIT\Diploma%20Notes\BDM\BDM%20Project\Digpal%20BDM%20Project\End%20Term\21f3001362%20BDM%20capston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igpa\OneDrive\Documents\IIT\Diploma%20Notes\BDM\BDM%20Project\Digpal%20BDM%20Project\End%20Term\21f3001362%20BDM%20capston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igpa\OneDrive\Documents\IIT\Diploma%20Notes\BDM\BDM%20Project\Digpal%20BDM%20Project\End%20Term\21f3001362%20BDM%20capstone.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igpa\OneDrive\Documents\IIT\Diploma%20Notes\BDM\BDM%20Project\Digpal%20BDM%20Project\End%20Term\21f3001362%20BDM%20capstone.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1" Type="http://schemas.openxmlformats.org/officeDocument/2006/relationships/oleObject" Target="file:///C:\Users\digpa\OneDrive\Documents\IIT\Diploma%20Notes\BDM\BDM%20Project\Digpal%20BDM%20Project\End%20Term\21f3001362%20BDM%20capstone.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C:\Users\ps003280\Downloads\21f3001362%20BDM%20capston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ps003280\Downloads\21f3001362%20BDM%20capstone.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ps003280\Downloads\21f3001362%20BDM%20capstone.xlsx"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1" Type="http://schemas.openxmlformats.org/officeDocument/2006/relationships/oleObject" Target="file:///C:\Users\digpa\OneDrive\Documents\IIT\Diploma%20Notes\BDM\BDM%20Project\Digpal%20BDM%20Project\End%20Term\21f3001362%20BDM%20capstone.xlsx"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digpa\OneDrive\Documents\IIT\Diploma%20Notes\BDM\BDM%20Project\Digpal%20BDM%20Project\End%20Term\21f3001362%20BDM%20capstone.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Users\ps003280\Downloads\21f3001362%20BDM%20capston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671564184894123E-2"/>
          <c:y val="0.30704944153925684"/>
          <c:w val="0.89291894096789604"/>
          <c:h val="0.39495304050849067"/>
        </c:manualLayout>
      </c:layout>
      <c:barChart>
        <c:barDir val="col"/>
        <c:grouping val="clustered"/>
        <c:varyColors val="0"/>
        <c:ser>
          <c:idx val="0"/>
          <c:order val="0"/>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solidFill>
                <a:schemeClr val="accent5">
                  <a:lumMod val="60000"/>
                  <a:lumOff val="40000"/>
                </a:schemeClr>
              </a:solidFill>
              <a:ln>
                <a:solidFill>
                  <a:schemeClr val="dk1">
                    <a:lumMod val="25000"/>
                    <a:lumOff val="75000"/>
                  </a:schemeClr>
                </a:solidFill>
              </a:ln>
              <a:effectLst/>
            </c:spPr>
            <c:txPr>
              <a:bodyPr rot="-540000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cat>
            <c:numRef>
              <c:f>SALES!$AV$3:$AV$33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SALES!$AU$3:$AU$33</c:f>
              <c:numCache>
                <c:formatCode>[$₹]#,##0</c:formatCode>
                <c:ptCount val="31"/>
                <c:pt idx="0">
                  <c:v>26022</c:v>
                </c:pt>
                <c:pt idx="1">
                  <c:v>28127</c:v>
                </c:pt>
                <c:pt idx="2">
                  <c:v>36439</c:v>
                </c:pt>
                <c:pt idx="3">
                  <c:v>21724</c:v>
                </c:pt>
                <c:pt idx="4">
                  <c:v>23740</c:v>
                </c:pt>
                <c:pt idx="5">
                  <c:v>24420</c:v>
                </c:pt>
                <c:pt idx="6">
                  <c:v>27890</c:v>
                </c:pt>
                <c:pt idx="7">
                  <c:v>22333</c:v>
                </c:pt>
                <c:pt idx="8">
                  <c:v>28488</c:v>
                </c:pt>
                <c:pt idx="9">
                  <c:v>32501</c:v>
                </c:pt>
                <c:pt idx="10">
                  <c:v>24297</c:v>
                </c:pt>
                <c:pt idx="11">
                  <c:v>20804</c:v>
                </c:pt>
                <c:pt idx="12">
                  <c:v>18367</c:v>
                </c:pt>
                <c:pt idx="13">
                  <c:v>26362</c:v>
                </c:pt>
                <c:pt idx="14">
                  <c:v>22840</c:v>
                </c:pt>
                <c:pt idx="15">
                  <c:v>20793</c:v>
                </c:pt>
                <c:pt idx="16">
                  <c:v>25078</c:v>
                </c:pt>
                <c:pt idx="17">
                  <c:v>17681</c:v>
                </c:pt>
                <c:pt idx="18">
                  <c:v>25129</c:v>
                </c:pt>
                <c:pt idx="19">
                  <c:v>20666</c:v>
                </c:pt>
                <c:pt idx="20">
                  <c:v>21933</c:v>
                </c:pt>
                <c:pt idx="21">
                  <c:v>32074</c:v>
                </c:pt>
                <c:pt idx="22">
                  <c:v>30961</c:v>
                </c:pt>
                <c:pt idx="23">
                  <c:v>33920</c:v>
                </c:pt>
                <c:pt idx="24">
                  <c:v>34665</c:v>
                </c:pt>
                <c:pt idx="25">
                  <c:v>24718</c:v>
                </c:pt>
                <c:pt idx="26">
                  <c:v>26017</c:v>
                </c:pt>
                <c:pt idx="27">
                  <c:v>24845</c:v>
                </c:pt>
                <c:pt idx="28">
                  <c:v>27818</c:v>
                </c:pt>
                <c:pt idx="29">
                  <c:v>24562</c:v>
                </c:pt>
                <c:pt idx="30">
                  <c:v>31632</c:v>
                </c:pt>
              </c:numCache>
            </c:numRef>
          </c:val>
          <c:extLst>
            <c:ext xmlns:c16="http://schemas.microsoft.com/office/drawing/2014/chart" uri="{C3380CC4-5D6E-409C-BE32-E72D297353CC}">
              <c16:uniqueId val="{00000000-A338-4BFB-9E73-B90C00EA17CF}"/>
            </c:ext>
          </c:extLst>
        </c:ser>
        <c:dLbls>
          <c:showLegendKey val="0"/>
          <c:showVal val="0"/>
          <c:showCatName val="0"/>
          <c:showSerName val="0"/>
          <c:showPercent val="0"/>
          <c:showBubbleSize val="0"/>
        </c:dLbls>
        <c:gapWidth val="164"/>
        <c:overlap val="-22"/>
        <c:axId val="464768314"/>
        <c:axId val="1742166684"/>
      </c:barChart>
      <c:dateAx>
        <c:axId val="464768314"/>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IN"/>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m/d/yyyy" sourceLinked="1"/>
        <c:majorTickMark val="none"/>
        <c:minorTickMark val="none"/>
        <c:tickLblPos val="nextTo"/>
        <c:spPr>
          <a:noFill/>
          <a:ln w="19050" cap="flat" cmpd="sng" algn="ctr">
            <a:solidFill>
              <a:schemeClr val="tx1">
                <a:lumMod val="25000"/>
                <a:lumOff val="75000"/>
              </a:schemeClr>
            </a:solidFill>
            <a:round/>
          </a:ln>
          <a:effectLst/>
        </c:spPr>
        <c:txPr>
          <a:bodyPr rot="-5400000" spcFirstLastPara="1" vertOverflow="ellipsis"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742166684"/>
        <c:crosses val="autoZero"/>
        <c:auto val="1"/>
        <c:lblOffset val="100"/>
        <c:baseTimeUnit val="days"/>
      </c:dateAx>
      <c:valAx>
        <c:axId val="1742166684"/>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IN"/>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4768314"/>
        <c:crosses val="autoZero"/>
        <c:crossBetween val="between"/>
      </c:valAx>
      <c:spPr>
        <a:noFill/>
        <a:ln>
          <a:noFill/>
        </a:ln>
        <a:effectLst/>
      </c:spPr>
    </c:plotArea>
    <c:plotVisOnly val="1"/>
    <c:dispBlanksAs val="zero"/>
    <c:showDLblsOverMax val="1"/>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29982244093686E-2"/>
          <c:y val="0.35170206426899342"/>
          <c:w val="0.92131380764385051"/>
          <c:h val="0.37532386159285391"/>
        </c:manualLayout>
      </c:layout>
      <c:barChart>
        <c:barDir val="col"/>
        <c:grouping val="clustered"/>
        <c:varyColors val="1"/>
        <c:ser>
          <c:idx val="0"/>
          <c:order val="0"/>
          <c:invertIfNegative val="1"/>
          <c:dPt>
            <c:idx val="0"/>
            <c:invertIfNegative val="1"/>
            <c:bubble3D val="0"/>
            <c:spPr>
              <a:pattFill prst="narHorz">
                <a:fgClr>
                  <a:schemeClr val="accent1"/>
                </a:fgClr>
                <a:bgClr>
                  <a:schemeClr val="accent1">
                    <a:lumMod val="20000"/>
                    <a:lumOff val="80000"/>
                  </a:schemeClr>
                </a:bgClr>
              </a:pattFill>
              <a:ln>
                <a:noFill/>
              </a:ln>
              <a:effectLst>
                <a:innerShdw blurRad="114300">
                  <a:schemeClr val="accent1"/>
                </a:innerShdw>
              </a:effectLst>
            </c:spPr>
            <c:extLst>
              <c:ext xmlns:c16="http://schemas.microsoft.com/office/drawing/2014/chart" uri="{C3380CC4-5D6E-409C-BE32-E72D297353CC}">
                <c16:uniqueId val="{00000001-2C93-45F7-9B12-A589FD5D03F6}"/>
              </c:ext>
            </c:extLst>
          </c:dPt>
          <c:dPt>
            <c:idx val="1"/>
            <c:invertIfNegative val="1"/>
            <c:bubble3D val="0"/>
            <c:spPr>
              <a:pattFill prst="narHorz">
                <a:fgClr>
                  <a:schemeClr val="accent2"/>
                </a:fgClr>
                <a:bgClr>
                  <a:schemeClr val="accent2">
                    <a:lumMod val="20000"/>
                    <a:lumOff val="80000"/>
                  </a:schemeClr>
                </a:bgClr>
              </a:pattFill>
              <a:ln>
                <a:noFill/>
              </a:ln>
              <a:effectLst>
                <a:innerShdw blurRad="114300">
                  <a:schemeClr val="accent2"/>
                </a:innerShdw>
              </a:effectLst>
            </c:spPr>
            <c:extLst>
              <c:ext xmlns:c16="http://schemas.microsoft.com/office/drawing/2014/chart" uri="{C3380CC4-5D6E-409C-BE32-E72D297353CC}">
                <c16:uniqueId val="{00000003-2C93-45F7-9B12-A589FD5D03F6}"/>
              </c:ext>
            </c:extLst>
          </c:dPt>
          <c:dPt>
            <c:idx val="2"/>
            <c:invertIfNegative val="1"/>
            <c:bubble3D val="0"/>
            <c:spPr>
              <a:pattFill prst="narHorz">
                <a:fgClr>
                  <a:schemeClr val="accent3"/>
                </a:fgClr>
                <a:bgClr>
                  <a:schemeClr val="accent3">
                    <a:lumMod val="20000"/>
                    <a:lumOff val="80000"/>
                  </a:schemeClr>
                </a:bgClr>
              </a:pattFill>
              <a:ln>
                <a:noFill/>
              </a:ln>
              <a:effectLst>
                <a:innerShdw blurRad="114300">
                  <a:schemeClr val="accent3"/>
                </a:innerShdw>
              </a:effectLst>
            </c:spPr>
            <c:extLst>
              <c:ext xmlns:c16="http://schemas.microsoft.com/office/drawing/2014/chart" uri="{C3380CC4-5D6E-409C-BE32-E72D297353CC}">
                <c16:uniqueId val="{00000005-2C93-45F7-9B12-A589FD5D03F6}"/>
              </c:ext>
            </c:extLst>
          </c:dPt>
          <c:dPt>
            <c:idx val="3"/>
            <c:invertIfNegative val="1"/>
            <c:bubble3D val="0"/>
            <c:spPr>
              <a:pattFill prst="narHorz">
                <a:fgClr>
                  <a:schemeClr val="accent4"/>
                </a:fgClr>
                <a:bgClr>
                  <a:schemeClr val="accent4">
                    <a:lumMod val="20000"/>
                    <a:lumOff val="80000"/>
                  </a:schemeClr>
                </a:bgClr>
              </a:pattFill>
              <a:ln>
                <a:noFill/>
              </a:ln>
              <a:effectLst>
                <a:innerShdw blurRad="114300">
                  <a:schemeClr val="accent4"/>
                </a:innerShdw>
              </a:effectLst>
            </c:spPr>
            <c:extLst>
              <c:ext xmlns:c16="http://schemas.microsoft.com/office/drawing/2014/chart" uri="{C3380CC4-5D6E-409C-BE32-E72D297353CC}">
                <c16:uniqueId val="{00000007-2C93-45F7-9B12-A589FD5D03F6}"/>
              </c:ext>
            </c:extLst>
          </c:dPt>
          <c:dPt>
            <c:idx val="4"/>
            <c:invertIfNegative val="1"/>
            <c:bubble3D val="0"/>
            <c:spPr>
              <a:pattFill prst="narHorz">
                <a:fgClr>
                  <a:schemeClr val="accent5"/>
                </a:fgClr>
                <a:bgClr>
                  <a:schemeClr val="accent5">
                    <a:lumMod val="20000"/>
                    <a:lumOff val="80000"/>
                  </a:schemeClr>
                </a:bgClr>
              </a:pattFill>
              <a:ln>
                <a:noFill/>
              </a:ln>
              <a:effectLst>
                <a:innerShdw blurRad="114300">
                  <a:schemeClr val="accent5"/>
                </a:innerShdw>
              </a:effectLst>
            </c:spPr>
            <c:extLst>
              <c:ext xmlns:c16="http://schemas.microsoft.com/office/drawing/2014/chart" uri="{C3380CC4-5D6E-409C-BE32-E72D297353CC}">
                <c16:uniqueId val="{00000009-2C93-45F7-9B12-A589FD5D03F6}"/>
              </c:ext>
            </c:extLst>
          </c:dPt>
          <c:dPt>
            <c:idx val="5"/>
            <c:invertIfNegative val="1"/>
            <c:bubble3D val="0"/>
            <c:spPr>
              <a:pattFill prst="narHorz">
                <a:fgClr>
                  <a:schemeClr val="accent6"/>
                </a:fgClr>
                <a:bgClr>
                  <a:schemeClr val="accent6">
                    <a:lumMod val="20000"/>
                    <a:lumOff val="80000"/>
                  </a:schemeClr>
                </a:bgClr>
              </a:pattFill>
              <a:ln>
                <a:noFill/>
              </a:ln>
              <a:effectLst>
                <a:innerShdw blurRad="114300">
                  <a:schemeClr val="accent6"/>
                </a:innerShdw>
              </a:effectLst>
            </c:spPr>
            <c:extLst>
              <c:ext xmlns:c16="http://schemas.microsoft.com/office/drawing/2014/chart" uri="{C3380CC4-5D6E-409C-BE32-E72D297353CC}">
                <c16:uniqueId val="{0000000B-2C93-45F7-9B12-A589FD5D03F6}"/>
              </c:ext>
            </c:extLst>
          </c:dPt>
          <c:dPt>
            <c:idx val="6"/>
            <c:invertIfNegative val="1"/>
            <c:bubble3D val="0"/>
            <c:spPr>
              <a:pattFill prst="narHorz">
                <a:fgClr>
                  <a:schemeClr val="accent1">
                    <a:lumMod val="60000"/>
                  </a:schemeClr>
                </a:fgClr>
                <a:bgClr>
                  <a:schemeClr val="accent1">
                    <a:lumMod val="60000"/>
                    <a:lumMod val="20000"/>
                    <a:lumOff val="80000"/>
                  </a:schemeClr>
                </a:bgClr>
              </a:pattFill>
              <a:ln>
                <a:noFill/>
              </a:ln>
              <a:effectLst>
                <a:innerShdw blurRad="114300">
                  <a:schemeClr val="accent1">
                    <a:lumMod val="60000"/>
                  </a:schemeClr>
                </a:innerShdw>
              </a:effectLst>
            </c:spPr>
            <c:extLst>
              <c:ext xmlns:c16="http://schemas.microsoft.com/office/drawing/2014/chart" uri="{C3380CC4-5D6E-409C-BE32-E72D297353CC}">
                <c16:uniqueId val="{0000000D-2C93-45F7-9B12-A589FD5D03F6}"/>
              </c:ext>
            </c:extLst>
          </c:dPt>
          <c:dPt>
            <c:idx val="7"/>
            <c:invertIfNegative val="1"/>
            <c:bubble3D val="0"/>
            <c:spPr>
              <a:pattFill prst="narHorz">
                <a:fgClr>
                  <a:schemeClr val="accent2">
                    <a:lumMod val="60000"/>
                  </a:schemeClr>
                </a:fgClr>
                <a:bgClr>
                  <a:schemeClr val="accent2">
                    <a:lumMod val="60000"/>
                    <a:lumMod val="20000"/>
                    <a:lumOff val="80000"/>
                  </a:schemeClr>
                </a:bgClr>
              </a:pattFill>
              <a:ln>
                <a:noFill/>
              </a:ln>
              <a:effectLst>
                <a:innerShdw blurRad="114300">
                  <a:schemeClr val="accent2">
                    <a:lumMod val="60000"/>
                  </a:schemeClr>
                </a:innerShdw>
              </a:effectLst>
            </c:spPr>
            <c:extLst>
              <c:ext xmlns:c16="http://schemas.microsoft.com/office/drawing/2014/chart" uri="{C3380CC4-5D6E-409C-BE32-E72D297353CC}">
                <c16:uniqueId val="{0000000F-2C93-45F7-9B12-A589FD5D03F6}"/>
              </c:ext>
            </c:extLst>
          </c:dPt>
          <c:dPt>
            <c:idx val="8"/>
            <c:invertIfNegative val="1"/>
            <c:bubble3D val="0"/>
            <c:spPr>
              <a:pattFill prst="narHorz">
                <a:fgClr>
                  <a:schemeClr val="accent3">
                    <a:lumMod val="60000"/>
                  </a:schemeClr>
                </a:fgClr>
                <a:bgClr>
                  <a:schemeClr val="accent3">
                    <a:lumMod val="60000"/>
                    <a:lumMod val="20000"/>
                    <a:lumOff val="80000"/>
                  </a:schemeClr>
                </a:bgClr>
              </a:pattFill>
              <a:ln>
                <a:noFill/>
              </a:ln>
              <a:effectLst>
                <a:innerShdw blurRad="114300">
                  <a:schemeClr val="accent3">
                    <a:lumMod val="60000"/>
                  </a:schemeClr>
                </a:innerShdw>
              </a:effectLst>
            </c:spPr>
            <c:extLst>
              <c:ext xmlns:c16="http://schemas.microsoft.com/office/drawing/2014/chart" uri="{C3380CC4-5D6E-409C-BE32-E72D297353CC}">
                <c16:uniqueId val="{00000011-2C93-45F7-9B12-A589FD5D03F6}"/>
              </c:ext>
            </c:extLst>
          </c:dPt>
          <c:dPt>
            <c:idx val="9"/>
            <c:invertIfNegative val="1"/>
            <c:bubble3D val="0"/>
            <c:spPr>
              <a:pattFill prst="narHorz">
                <a:fgClr>
                  <a:schemeClr val="accent4">
                    <a:lumMod val="60000"/>
                  </a:schemeClr>
                </a:fgClr>
                <a:bgClr>
                  <a:schemeClr val="accent4">
                    <a:lumMod val="60000"/>
                    <a:lumMod val="20000"/>
                    <a:lumOff val="80000"/>
                  </a:schemeClr>
                </a:bgClr>
              </a:pattFill>
              <a:ln>
                <a:noFill/>
              </a:ln>
              <a:effectLst>
                <a:innerShdw blurRad="114300">
                  <a:schemeClr val="accent4">
                    <a:lumMod val="60000"/>
                  </a:schemeClr>
                </a:innerShdw>
              </a:effectLst>
            </c:spPr>
            <c:extLst>
              <c:ext xmlns:c16="http://schemas.microsoft.com/office/drawing/2014/chart" uri="{C3380CC4-5D6E-409C-BE32-E72D297353CC}">
                <c16:uniqueId val="{00000013-2C93-45F7-9B12-A589FD5D03F6}"/>
              </c:ext>
            </c:extLst>
          </c:dPt>
          <c:dPt>
            <c:idx val="10"/>
            <c:invertIfNegative val="1"/>
            <c:bubble3D val="0"/>
            <c:spPr>
              <a:pattFill prst="narHorz">
                <a:fgClr>
                  <a:schemeClr val="accent5">
                    <a:lumMod val="60000"/>
                  </a:schemeClr>
                </a:fgClr>
                <a:bgClr>
                  <a:schemeClr val="accent5">
                    <a:lumMod val="60000"/>
                    <a:lumMod val="20000"/>
                    <a:lumOff val="80000"/>
                  </a:schemeClr>
                </a:bgClr>
              </a:pattFill>
              <a:ln>
                <a:noFill/>
              </a:ln>
              <a:effectLst>
                <a:innerShdw blurRad="114300">
                  <a:schemeClr val="accent5">
                    <a:lumMod val="60000"/>
                  </a:schemeClr>
                </a:innerShdw>
              </a:effectLst>
            </c:spPr>
            <c:extLst>
              <c:ext xmlns:c16="http://schemas.microsoft.com/office/drawing/2014/chart" uri="{C3380CC4-5D6E-409C-BE32-E72D297353CC}">
                <c16:uniqueId val="{00000015-2C93-45F7-9B12-A589FD5D03F6}"/>
              </c:ext>
            </c:extLst>
          </c:dPt>
          <c:dPt>
            <c:idx val="11"/>
            <c:invertIfNegative val="1"/>
            <c:bubble3D val="0"/>
            <c:spPr>
              <a:pattFill prst="narHorz">
                <a:fgClr>
                  <a:schemeClr val="accent6">
                    <a:lumMod val="60000"/>
                  </a:schemeClr>
                </a:fgClr>
                <a:bgClr>
                  <a:schemeClr val="accent6">
                    <a:lumMod val="60000"/>
                    <a:lumMod val="20000"/>
                    <a:lumOff val="80000"/>
                  </a:schemeClr>
                </a:bgClr>
              </a:pattFill>
              <a:ln>
                <a:noFill/>
              </a:ln>
              <a:effectLst>
                <a:innerShdw blurRad="114300">
                  <a:schemeClr val="accent6">
                    <a:lumMod val="60000"/>
                  </a:schemeClr>
                </a:innerShdw>
              </a:effectLst>
            </c:spPr>
            <c:extLst>
              <c:ext xmlns:c16="http://schemas.microsoft.com/office/drawing/2014/chart" uri="{C3380CC4-5D6E-409C-BE32-E72D297353CC}">
                <c16:uniqueId val="{00000017-2C93-45F7-9B12-A589FD5D03F6}"/>
              </c:ext>
            </c:extLst>
          </c:dPt>
          <c:dPt>
            <c:idx val="12"/>
            <c:invertIfNegative val="1"/>
            <c:bubble3D val="0"/>
            <c:spPr>
              <a:pattFill prst="narHorz">
                <a:fgClr>
                  <a:schemeClr val="accent1">
                    <a:lumMod val="80000"/>
                    <a:lumOff val="20000"/>
                  </a:schemeClr>
                </a:fgClr>
                <a:bgClr>
                  <a:schemeClr val="accent1">
                    <a:lumMod val="80000"/>
                    <a:lumOff val="20000"/>
                    <a:lumMod val="20000"/>
                    <a:lumOff val="80000"/>
                  </a:schemeClr>
                </a:bgClr>
              </a:pattFill>
              <a:ln>
                <a:noFill/>
              </a:ln>
              <a:effectLst>
                <a:innerShdw blurRad="114300">
                  <a:schemeClr val="accent1">
                    <a:lumMod val="80000"/>
                    <a:lumOff val="20000"/>
                  </a:schemeClr>
                </a:innerShdw>
              </a:effectLst>
            </c:spPr>
            <c:extLst>
              <c:ext xmlns:c16="http://schemas.microsoft.com/office/drawing/2014/chart" uri="{C3380CC4-5D6E-409C-BE32-E72D297353CC}">
                <c16:uniqueId val="{00000019-2C93-45F7-9B12-A589FD5D03F6}"/>
              </c:ext>
            </c:extLst>
          </c:dPt>
          <c:dPt>
            <c:idx val="13"/>
            <c:invertIfNegative val="1"/>
            <c:bubble3D val="0"/>
            <c:spPr>
              <a:pattFill prst="narHorz">
                <a:fgClr>
                  <a:schemeClr val="accent2">
                    <a:lumMod val="80000"/>
                    <a:lumOff val="20000"/>
                  </a:schemeClr>
                </a:fgClr>
                <a:bgClr>
                  <a:schemeClr val="accent2">
                    <a:lumMod val="80000"/>
                    <a:lumOff val="20000"/>
                    <a:lumMod val="20000"/>
                    <a:lumOff val="80000"/>
                  </a:schemeClr>
                </a:bgClr>
              </a:pattFill>
              <a:ln>
                <a:noFill/>
              </a:ln>
              <a:effectLst>
                <a:innerShdw blurRad="114300">
                  <a:schemeClr val="accent2">
                    <a:lumMod val="80000"/>
                    <a:lumOff val="20000"/>
                  </a:schemeClr>
                </a:innerShdw>
              </a:effectLst>
            </c:spPr>
            <c:extLst>
              <c:ext xmlns:c16="http://schemas.microsoft.com/office/drawing/2014/chart" uri="{C3380CC4-5D6E-409C-BE32-E72D297353CC}">
                <c16:uniqueId val="{0000001B-2C93-45F7-9B12-A589FD5D03F6}"/>
              </c:ext>
            </c:extLst>
          </c:dPt>
          <c:dPt>
            <c:idx val="14"/>
            <c:invertIfNegative val="1"/>
            <c:bubble3D val="0"/>
            <c:spPr>
              <a:pattFill prst="narHorz">
                <a:fgClr>
                  <a:schemeClr val="accent3">
                    <a:lumMod val="80000"/>
                    <a:lumOff val="20000"/>
                  </a:schemeClr>
                </a:fgClr>
                <a:bgClr>
                  <a:schemeClr val="accent3">
                    <a:lumMod val="80000"/>
                    <a:lumOff val="20000"/>
                    <a:lumMod val="20000"/>
                    <a:lumOff val="80000"/>
                  </a:schemeClr>
                </a:bgClr>
              </a:pattFill>
              <a:ln>
                <a:noFill/>
              </a:ln>
              <a:effectLst>
                <a:innerShdw blurRad="114300">
                  <a:schemeClr val="accent3">
                    <a:lumMod val="80000"/>
                    <a:lumOff val="20000"/>
                  </a:schemeClr>
                </a:innerShdw>
              </a:effectLst>
            </c:spPr>
            <c:extLst>
              <c:ext xmlns:c16="http://schemas.microsoft.com/office/drawing/2014/chart" uri="{C3380CC4-5D6E-409C-BE32-E72D297353CC}">
                <c16:uniqueId val="{0000001D-2C93-45F7-9B12-A589FD5D03F6}"/>
              </c:ext>
            </c:extLst>
          </c:dPt>
          <c:dLbls>
            <c:spPr>
              <a:solidFill>
                <a:schemeClr val="lt1"/>
              </a:solidFill>
              <a:ln>
                <a:solidFill>
                  <a:schemeClr val="dk1">
                    <a:lumMod val="25000"/>
                    <a:lumOff val="75000"/>
                  </a:scheme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cat>
            <c:strRef>
              <c:f>SALES!$AF$35:$AT$35</c:f>
              <c:strCache>
                <c:ptCount val="15"/>
                <c:pt idx="0">
                  <c:v>RICE</c:v>
                </c:pt>
                <c:pt idx="1">
                  <c:v>FLOUR</c:v>
                </c:pt>
                <c:pt idx="2">
                  <c:v>MAIDA</c:v>
                </c:pt>
                <c:pt idx="3">
                  <c:v>SUZI</c:v>
                </c:pt>
                <c:pt idx="4">
                  <c:v>TOOR DAL</c:v>
                </c:pt>
                <c:pt idx="5">
                  <c:v>NAMKEEN</c:v>
                </c:pt>
                <c:pt idx="6">
                  <c:v>BISCUIT</c:v>
                </c:pt>
                <c:pt idx="7">
                  <c:v>EGG</c:v>
                </c:pt>
                <c:pt idx="8">
                  <c:v>SUGAR</c:v>
                </c:pt>
                <c:pt idx="9">
                  <c:v>COOKING OIL</c:v>
                </c:pt>
                <c:pt idx="10">
                  <c:v>GHEE</c:v>
                </c:pt>
                <c:pt idx="11">
                  <c:v>MILK &amp; DAIRY</c:v>
                </c:pt>
                <c:pt idx="12">
                  <c:v>DRY FRUITS</c:v>
                </c:pt>
                <c:pt idx="13">
                  <c:v>BREADS</c:v>
                </c:pt>
                <c:pt idx="14">
                  <c:v>SALT</c:v>
                </c:pt>
              </c:strCache>
            </c:strRef>
          </c:cat>
          <c:val>
            <c:numRef>
              <c:f>SALES!$AF$34:$AT$34</c:f>
              <c:numCache>
                <c:formatCode>[$₹]#,##0</c:formatCode>
                <c:ptCount val="15"/>
                <c:pt idx="0">
                  <c:v>106103</c:v>
                </c:pt>
                <c:pt idx="1">
                  <c:v>88552</c:v>
                </c:pt>
                <c:pt idx="2">
                  <c:v>13751</c:v>
                </c:pt>
                <c:pt idx="3">
                  <c:v>15949</c:v>
                </c:pt>
                <c:pt idx="4">
                  <c:v>51691</c:v>
                </c:pt>
                <c:pt idx="5">
                  <c:v>59166</c:v>
                </c:pt>
                <c:pt idx="6">
                  <c:v>21949</c:v>
                </c:pt>
                <c:pt idx="7">
                  <c:v>15463</c:v>
                </c:pt>
                <c:pt idx="8">
                  <c:v>47748</c:v>
                </c:pt>
                <c:pt idx="9">
                  <c:v>99098</c:v>
                </c:pt>
                <c:pt idx="10">
                  <c:v>84424</c:v>
                </c:pt>
                <c:pt idx="11">
                  <c:v>88194</c:v>
                </c:pt>
                <c:pt idx="12">
                  <c:v>97447</c:v>
                </c:pt>
                <c:pt idx="13">
                  <c:v>10528</c:v>
                </c:pt>
                <c:pt idx="14">
                  <c:v>6783</c:v>
                </c:pt>
              </c:numCache>
            </c:numRef>
          </c:val>
          <c:extLst>
            <c:ext xmlns:c16="http://schemas.microsoft.com/office/drawing/2014/chart" uri="{C3380CC4-5D6E-409C-BE32-E72D297353CC}">
              <c16:uniqueId val="{0000001E-2C93-45F7-9B12-A589FD5D03F6}"/>
            </c:ext>
          </c:extLst>
        </c:ser>
        <c:dLbls>
          <c:showLegendKey val="0"/>
          <c:showVal val="0"/>
          <c:showCatName val="0"/>
          <c:showSerName val="0"/>
          <c:showPercent val="0"/>
          <c:showBubbleSize val="0"/>
        </c:dLbls>
        <c:gapWidth val="164"/>
        <c:overlap val="-22"/>
        <c:axId val="454267725"/>
        <c:axId val="1584617019"/>
      </c:barChart>
      <c:catAx>
        <c:axId val="454267725"/>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IN"/>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540000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4617019"/>
        <c:crosses val="autoZero"/>
        <c:auto val="1"/>
        <c:lblAlgn val="ctr"/>
        <c:lblOffset val="100"/>
        <c:noMultiLvlLbl val="1"/>
      </c:catAx>
      <c:valAx>
        <c:axId val="1584617019"/>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IN"/>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4267725"/>
        <c:crosses val="autoZero"/>
        <c:crossBetween val="between"/>
      </c:valAx>
      <c:spPr>
        <a:noFill/>
        <a:ln>
          <a:noFill/>
        </a:ln>
        <a:effectLst/>
      </c:spPr>
    </c:plotArea>
    <c:plotVisOnly val="1"/>
    <c:dispBlanksAs val="zero"/>
    <c:showDLblsOverMax val="1"/>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PUR!$R$2</c:f>
              <c:strCache>
                <c:ptCount val="1"/>
                <c:pt idx="0">
                  <c:v>RICE</c:v>
                </c:pt>
              </c:strCache>
            </c:strRef>
          </c:tx>
          <c:spPr>
            <a:ln w="28575" cap="rnd">
              <a:solidFill>
                <a:schemeClr val="accent1"/>
              </a:solidFill>
              <a:round/>
            </a:ln>
            <a:effectLst/>
          </c:spPr>
          <c:marker>
            <c:symbol val="none"/>
          </c:marker>
          <c:cat>
            <c:numRef>
              <c:f>PUR!$A$3:$A$33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PUR!$R$3:$R$33</c:f>
              <c:numCache>
                <c:formatCode>[$₹]#,##0</c:formatCode>
                <c:ptCount val="31"/>
                <c:pt idx="0">
                  <c:v>48</c:v>
                </c:pt>
                <c:pt idx="1">
                  <c:v>48</c:v>
                </c:pt>
                <c:pt idx="2">
                  <c:v>48</c:v>
                </c:pt>
                <c:pt idx="3">
                  <c:v>48</c:v>
                </c:pt>
                <c:pt idx="4">
                  <c:v>49</c:v>
                </c:pt>
                <c:pt idx="5">
                  <c:v>49</c:v>
                </c:pt>
                <c:pt idx="6">
                  <c:v>49</c:v>
                </c:pt>
                <c:pt idx="7">
                  <c:v>49</c:v>
                </c:pt>
                <c:pt idx="8">
                  <c:v>48</c:v>
                </c:pt>
                <c:pt idx="9">
                  <c:v>48</c:v>
                </c:pt>
                <c:pt idx="10">
                  <c:v>48</c:v>
                </c:pt>
                <c:pt idx="11">
                  <c:v>46</c:v>
                </c:pt>
                <c:pt idx="12">
                  <c:v>46</c:v>
                </c:pt>
                <c:pt idx="13">
                  <c:v>46</c:v>
                </c:pt>
                <c:pt idx="14">
                  <c:v>47</c:v>
                </c:pt>
                <c:pt idx="15">
                  <c:v>47</c:v>
                </c:pt>
                <c:pt idx="16">
                  <c:v>47</c:v>
                </c:pt>
                <c:pt idx="17">
                  <c:v>48</c:v>
                </c:pt>
                <c:pt idx="18">
                  <c:v>48</c:v>
                </c:pt>
                <c:pt idx="19">
                  <c:v>48</c:v>
                </c:pt>
                <c:pt idx="20">
                  <c:v>48</c:v>
                </c:pt>
                <c:pt idx="21">
                  <c:v>48</c:v>
                </c:pt>
                <c:pt idx="22">
                  <c:v>46</c:v>
                </c:pt>
                <c:pt idx="23">
                  <c:v>46</c:v>
                </c:pt>
                <c:pt idx="24">
                  <c:v>46</c:v>
                </c:pt>
                <c:pt idx="25">
                  <c:v>48</c:v>
                </c:pt>
                <c:pt idx="26">
                  <c:v>48</c:v>
                </c:pt>
                <c:pt idx="27">
                  <c:v>48</c:v>
                </c:pt>
                <c:pt idx="28">
                  <c:v>48</c:v>
                </c:pt>
                <c:pt idx="29">
                  <c:v>48</c:v>
                </c:pt>
                <c:pt idx="30">
                  <c:v>48</c:v>
                </c:pt>
              </c:numCache>
            </c:numRef>
          </c:val>
          <c:smooth val="0"/>
          <c:extLst>
            <c:ext xmlns:c16="http://schemas.microsoft.com/office/drawing/2014/chart" uri="{C3380CC4-5D6E-409C-BE32-E72D297353CC}">
              <c16:uniqueId val="{00000000-6301-4C62-B0BB-AEF919B41DDF}"/>
            </c:ext>
          </c:extLst>
        </c:ser>
        <c:ser>
          <c:idx val="1"/>
          <c:order val="1"/>
          <c:tx>
            <c:strRef>
              <c:f>PUR!$S$2</c:f>
              <c:strCache>
                <c:ptCount val="1"/>
                <c:pt idx="0">
                  <c:v>FLOUR</c:v>
                </c:pt>
              </c:strCache>
            </c:strRef>
          </c:tx>
          <c:spPr>
            <a:ln w="12700" cap="rnd">
              <a:solidFill>
                <a:schemeClr val="accent2"/>
              </a:solidFill>
              <a:round/>
            </a:ln>
            <a:effectLst/>
          </c:spPr>
          <c:marker>
            <c:symbol val="none"/>
          </c:marker>
          <c:cat>
            <c:numRef>
              <c:f>PUR!$A$3:$A$33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PUR!$S$3:$S$33</c:f>
              <c:numCache>
                <c:formatCode>[$₹]#,##0</c:formatCode>
                <c:ptCount val="31"/>
                <c:pt idx="0">
                  <c:v>34</c:v>
                </c:pt>
                <c:pt idx="1">
                  <c:v>35</c:v>
                </c:pt>
                <c:pt idx="2">
                  <c:v>35</c:v>
                </c:pt>
                <c:pt idx="3">
                  <c:v>35</c:v>
                </c:pt>
                <c:pt idx="4">
                  <c:v>35</c:v>
                </c:pt>
                <c:pt idx="5">
                  <c:v>35</c:v>
                </c:pt>
                <c:pt idx="6">
                  <c:v>36</c:v>
                </c:pt>
                <c:pt idx="7">
                  <c:v>36</c:v>
                </c:pt>
                <c:pt idx="8">
                  <c:v>36</c:v>
                </c:pt>
                <c:pt idx="9">
                  <c:v>36</c:v>
                </c:pt>
                <c:pt idx="10">
                  <c:v>36</c:v>
                </c:pt>
                <c:pt idx="11">
                  <c:v>36</c:v>
                </c:pt>
                <c:pt idx="12">
                  <c:v>35</c:v>
                </c:pt>
                <c:pt idx="13">
                  <c:v>35</c:v>
                </c:pt>
                <c:pt idx="14">
                  <c:v>35</c:v>
                </c:pt>
                <c:pt idx="15">
                  <c:v>36</c:v>
                </c:pt>
                <c:pt idx="16">
                  <c:v>36</c:v>
                </c:pt>
                <c:pt idx="17">
                  <c:v>36</c:v>
                </c:pt>
                <c:pt idx="18">
                  <c:v>35</c:v>
                </c:pt>
                <c:pt idx="19">
                  <c:v>36</c:v>
                </c:pt>
                <c:pt idx="20">
                  <c:v>36</c:v>
                </c:pt>
                <c:pt idx="21">
                  <c:v>38</c:v>
                </c:pt>
                <c:pt idx="22">
                  <c:v>38</c:v>
                </c:pt>
                <c:pt idx="23">
                  <c:v>38</c:v>
                </c:pt>
                <c:pt idx="24">
                  <c:v>37</c:v>
                </c:pt>
                <c:pt idx="25">
                  <c:v>37</c:v>
                </c:pt>
                <c:pt idx="26">
                  <c:v>37</c:v>
                </c:pt>
                <c:pt idx="27">
                  <c:v>36</c:v>
                </c:pt>
                <c:pt idx="28">
                  <c:v>36</c:v>
                </c:pt>
                <c:pt idx="29">
                  <c:v>36</c:v>
                </c:pt>
                <c:pt idx="30">
                  <c:v>36</c:v>
                </c:pt>
              </c:numCache>
            </c:numRef>
          </c:val>
          <c:smooth val="0"/>
          <c:extLst>
            <c:ext xmlns:c16="http://schemas.microsoft.com/office/drawing/2014/chart" uri="{C3380CC4-5D6E-409C-BE32-E72D297353CC}">
              <c16:uniqueId val="{00000001-6301-4C62-B0BB-AEF919B41DDF}"/>
            </c:ext>
          </c:extLst>
        </c:ser>
        <c:ser>
          <c:idx val="2"/>
          <c:order val="2"/>
          <c:tx>
            <c:strRef>
              <c:f>PUR!$T$2</c:f>
              <c:strCache>
                <c:ptCount val="1"/>
                <c:pt idx="0">
                  <c:v>MAIDA</c:v>
                </c:pt>
              </c:strCache>
            </c:strRef>
          </c:tx>
          <c:spPr>
            <a:ln w="12700" cap="rnd">
              <a:solidFill>
                <a:schemeClr val="accent3"/>
              </a:solidFill>
              <a:round/>
            </a:ln>
            <a:effectLst/>
          </c:spPr>
          <c:marker>
            <c:symbol val="none"/>
          </c:marker>
          <c:cat>
            <c:numRef>
              <c:f>PUR!$A$3:$A$33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PUR!$T$3:$T$33</c:f>
              <c:numCache>
                <c:formatCode>[$₹]#,##0</c:formatCode>
                <c:ptCount val="31"/>
                <c:pt idx="0">
                  <c:v>37</c:v>
                </c:pt>
                <c:pt idx="1">
                  <c:v>37</c:v>
                </c:pt>
                <c:pt idx="2">
                  <c:v>37</c:v>
                </c:pt>
                <c:pt idx="3">
                  <c:v>38</c:v>
                </c:pt>
                <c:pt idx="4">
                  <c:v>38</c:v>
                </c:pt>
                <c:pt idx="5">
                  <c:v>39</c:v>
                </c:pt>
                <c:pt idx="6">
                  <c:v>38</c:v>
                </c:pt>
                <c:pt idx="7">
                  <c:v>38</c:v>
                </c:pt>
                <c:pt idx="8">
                  <c:v>43</c:v>
                </c:pt>
                <c:pt idx="9">
                  <c:v>43</c:v>
                </c:pt>
                <c:pt idx="10">
                  <c:v>43</c:v>
                </c:pt>
                <c:pt idx="11">
                  <c:v>43</c:v>
                </c:pt>
                <c:pt idx="12">
                  <c:v>42</c:v>
                </c:pt>
                <c:pt idx="13">
                  <c:v>40</c:v>
                </c:pt>
                <c:pt idx="14">
                  <c:v>40</c:v>
                </c:pt>
                <c:pt idx="15">
                  <c:v>40</c:v>
                </c:pt>
                <c:pt idx="16">
                  <c:v>38</c:v>
                </c:pt>
                <c:pt idx="17">
                  <c:v>38</c:v>
                </c:pt>
                <c:pt idx="18">
                  <c:v>38</c:v>
                </c:pt>
                <c:pt idx="19">
                  <c:v>39</c:v>
                </c:pt>
                <c:pt idx="20">
                  <c:v>39</c:v>
                </c:pt>
                <c:pt idx="21">
                  <c:v>39</c:v>
                </c:pt>
                <c:pt idx="22">
                  <c:v>40</c:v>
                </c:pt>
                <c:pt idx="23">
                  <c:v>40</c:v>
                </c:pt>
                <c:pt idx="24">
                  <c:v>40</c:v>
                </c:pt>
                <c:pt idx="25">
                  <c:v>39</c:v>
                </c:pt>
                <c:pt idx="26">
                  <c:v>39</c:v>
                </c:pt>
                <c:pt idx="27">
                  <c:v>43</c:v>
                </c:pt>
                <c:pt idx="28">
                  <c:v>43</c:v>
                </c:pt>
                <c:pt idx="29">
                  <c:v>43</c:v>
                </c:pt>
                <c:pt idx="30">
                  <c:v>43</c:v>
                </c:pt>
              </c:numCache>
            </c:numRef>
          </c:val>
          <c:smooth val="0"/>
          <c:extLst>
            <c:ext xmlns:c16="http://schemas.microsoft.com/office/drawing/2014/chart" uri="{C3380CC4-5D6E-409C-BE32-E72D297353CC}">
              <c16:uniqueId val="{00000002-6301-4C62-B0BB-AEF919B41DDF}"/>
            </c:ext>
          </c:extLst>
        </c:ser>
        <c:ser>
          <c:idx val="3"/>
          <c:order val="3"/>
          <c:tx>
            <c:strRef>
              <c:f>PUR!$U$2</c:f>
              <c:strCache>
                <c:ptCount val="1"/>
                <c:pt idx="0">
                  <c:v>SUZI</c:v>
                </c:pt>
              </c:strCache>
            </c:strRef>
          </c:tx>
          <c:spPr>
            <a:ln w="12700" cap="rnd">
              <a:solidFill>
                <a:schemeClr val="accent4"/>
              </a:solidFill>
              <a:round/>
            </a:ln>
            <a:effectLst/>
          </c:spPr>
          <c:marker>
            <c:symbol val="none"/>
          </c:marker>
          <c:cat>
            <c:numRef>
              <c:f>PUR!$A$3:$A$33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PUR!$U$3:$U$33</c:f>
              <c:numCache>
                <c:formatCode>[$₹]#,##0</c:formatCode>
                <c:ptCount val="31"/>
                <c:pt idx="0">
                  <c:v>50</c:v>
                </c:pt>
                <c:pt idx="1">
                  <c:v>50</c:v>
                </c:pt>
                <c:pt idx="2">
                  <c:v>50</c:v>
                </c:pt>
                <c:pt idx="3">
                  <c:v>52</c:v>
                </c:pt>
                <c:pt idx="4">
                  <c:v>52</c:v>
                </c:pt>
                <c:pt idx="5">
                  <c:v>52</c:v>
                </c:pt>
                <c:pt idx="6">
                  <c:v>54</c:v>
                </c:pt>
                <c:pt idx="7">
                  <c:v>54</c:v>
                </c:pt>
                <c:pt idx="8">
                  <c:v>54</c:v>
                </c:pt>
                <c:pt idx="9">
                  <c:v>54</c:v>
                </c:pt>
                <c:pt idx="10">
                  <c:v>54</c:v>
                </c:pt>
                <c:pt idx="11">
                  <c:v>56</c:v>
                </c:pt>
                <c:pt idx="12">
                  <c:v>56</c:v>
                </c:pt>
                <c:pt idx="13">
                  <c:v>56</c:v>
                </c:pt>
                <c:pt idx="14">
                  <c:v>56</c:v>
                </c:pt>
                <c:pt idx="15">
                  <c:v>57</c:v>
                </c:pt>
                <c:pt idx="16">
                  <c:v>56</c:v>
                </c:pt>
                <c:pt idx="17">
                  <c:v>57</c:v>
                </c:pt>
                <c:pt idx="18">
                  <c:v>57</c:v>
                </c:pt>
                <c:pt idx="19">
                  <c:v>57</c:v>
                </c:pt>
                <c:pt idx="20">
                  <c:v>55</c:v>
                </c:pt>
                <c:pt idx="21">
                  <c:v>55</c:v>
                </c:pt>
                <c:pt idx="22">
                  <c:v>55</c:v>
                </c:pt>
                <c:pt idx="23">
                  <c:v>55</c:v>
                </c:pt>
                <c:pt idx="24">
                  <c:v>56</c:v>
                </c:pt>
                <c:pt idx="25">
                  <c:v>56</c:v>
                </c:pt>
                <c:pt idx="26">
                  <c:v>56</c:v>
                </c:pt>
                <c:pt idx="27">
                  <c:v>56</c:v>
                </c:pt>
                <c:pt idx="28">
                  <c:v>54</c:v>
                </c:pt>
                <c:pt idx="29">
                  <c:v>54</c:v>
                </c:pt>
                <c:pt idx="30">
                  <c:v>54</c:v>
                </c:pt>
              </c:numCache>
            </c:numRef>
          </c:val>
          <c:smooth val="0"/>
          <c:extLst>
            <c:ext xmlns:c16="http://schemas.microsoft.com/office/drawing/2014/chart" uri="{C3380CC4-5D6E-409C-BE32-E72D297353CC}">
              <c16:uniqueId val="{00000003-6301-4C62-B0BB-AEF919B41DDF}"/>
            </c:ext>
          </c:extLst>
        </c:ser>
        <c:ser>
          <c:idx val="4"/>
          <c:order val="4"/>
          <c:tx>
            <c:strRef>
              <c:f>PUR!$V$2</c:f>
              <c:strCache>
                <c:ptCount val="1"/>
                <c:pt idx="0">
                  <c:v>TOOR DAL</c:v>
                </c:pt>
              </c:strCache>
            </c:strRef>
          </c:tx>
          <c:spPr>
            <a:ln w="12700" cap="rnd">
              <a:solidFill>
                <a:schemeClr val="accent5"/>
              </a:solidFill>
              <a:round/>
            </a:ln>
            <a:effectLst/>
          </c:spPr>
          <c:marker>
            <c:symbol val="none"/>
          </c:marker>
          <c:cat>
            <c:numRef>
              <c:f>PUR!$A$3:$A$33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PUR!$V$3:$V$33</c:f>
              <c:numCache>
                <c:formatCode>[$₹]#,##0</c:formatCode>
                <c:ptCount val="31"/>
                <c:pt idx="0">
                  <c:v>190</c:v>
                </c:pt>
                <c:pt idx="1">
                  <c:v>191</c:v>
                </c:pt>
                <c:pt idx="2">
                  <c:v>191</c:v>
                </c:pt>
                <c:pt idx="3">
                  <c:v>191</c:v>
                </c:pt>
                <c:pt idx="4">
                  <c:v>193</c:v>
                </c:pt>
                <c:pt idx="5">
                  <c:v>193</c:v>
                </c:pt>
                <c:pt idx="6">
                  <c:v>194</c:v>
                </c:pt>
                <c:pt idx="7">
                  <c:v>194</c:v>
                </c:pt>
                <c:pt idx="8">
                  <c:v>196</c:v>
                </c:pt>
                <c:pt idx="9">
                  <c:v>196</c:v>
                </c:pt>
                <c:pt idx="10">
                  <c:v>196</c:v>
                </c:pt>
                <c:pt idx="11">
                  <c:v>196</c:v>
                </c:pt>
                <c:pt idx="12">
                  <c:v>195</c:v>
                </c:pt>
                <c:pt idx="13">
                  <c:v>195</c:v>
                </c:pt>
                <c:pt idx="14">
                  <c:v>195</c:v>
                </c:pt>
                <c:pt idx="15">
                  <c:v>195</c:v>
                </c:pt>
                <c:pt idx="16">
                  <c:v>196</c:v>
                </c:pt>
                <c:pt idx="17">
                  <c:v>196</c:v>
                </c:pt>
                <c:pt idx="18">
                  <c:v>196</c:v>
                </c:pt>
                <c:pt idx="19">
                  <c:v>196</c:v>
                </c:pt>
                <c:pt idx="20">
                  <c:v>195</c:v>
                </c:pt>
                <c:pt idx="21">
                  <c:v>195</c:v>
                </c:pt>
                <c:pt idx="22">
                  <c:v>195</c:v>
                </c:pt>
                <c:pt idx="23">
                  <c:v>195</c:v>
                </c:pt>
                <c:pt idx="24">
                  <c:v>195</c:v>
                </c:pt>
                <c:pt idx="25">
                  <c:v>195</c:v>
                </c:pt>
                <c:pt idx="26">
                  <c:v>197</c:v>
                </c:pt>
                <c:pt idx="27">
                  <c:v>197</c:v>
                </c:pt>
                <c:pt idx="28">
                  <c:v>197</c:v>
                </c:pt>
                <c:pt idx="29">
                  <c:v>197</c:v>
                </c:pt>
                <c:pt idx="30">
                  <c:v>197</c:v>
                </c:pt>
              </c:numCache>
            </c:numRef>
          </c:val>
          <c:smooth val="0"/>
          <c:extLst>
            <c:ext xmlns:c16="http://schemas.microsoft.com/office/drawing/2014/chart" uri="{C3380CC4-5D6E-409C-BE32-E72D297353CC}">
              <c16:uniqueId val="{00000004-6301-4C62-B0BB-AEF919B41DDF}"/>
            </c:ext>
          </c:extLst>
        </c:ser>
        <c:ser>
          <c:idx val="5"/>
          <c:order val="5"/>
          <c:tx>
            <c:strRef>
              <c:f>PUR!$W$2</c:f>
              <c:strCache>
                <c:ptCount val="1"/>
                <c:pt idx="0">
                  <c:v>NAMKEEN</c:v>
                </c:pt>
              </c:strCache>
            </c:strRef>
          </c:tx>
          <c:spPr>
            <a:ln w="12700" cap="rnd">
              <a:solidFill>
                <a:schemeClr val="accent6"/>
              </a:solidFill>
              <a:round/>
            </a:ln>
            <a:effectLst/>
          </c:spPr>
          <c:marker>
            <c:symbol val="none"/>
          </c:marker>
          <c:cat>
            <c:numRef>
              <c:f>PUR!$A$3:$A$33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PUR!$W$3:$W$33</c:f>
              <c:numCache>
                <c:formatCode>[$₹]#,##0</c:formatCode>
                <c:ptCount val="31"/>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102</c:v>
                </c:pt>
                <c:pt idx="20">
                  <c:v>102</c:v>
                </c:pt>
                <c:pt idx="21">
                  <c:v>102</c:v>
                </c:pt>
                <c:pt idx="22">
                  <c:v>102</c:v>
                </c:pt>
                <c:pt idx="23">
                  <c:v>102</c:v>
                </c:pt>
                <c:pt idx="24">
                  <c:v>102</c:v>
                </c:pt>
                <c:pt idx="25">
                  <c:v>102</c:v>
                </c:pt>
                <c:pt idx="26">
                  <c:v>102</c:v>
                </c:pt>
                <c:pt idx="27">
                  <c:v>103</c:v>
                </c:pt>
                <c:pt idx="28">
                  <c:v>103</c:v>
                </c:pt>
                <c:pt idx="29">
                  <c:v>103</c:v>
                </c:pt>
                <c:pt idx="30">
                  <c:v>103</c:v>
                </c:pt>
              </c:numCache>
            </c:numRef>
          </c:val>
          <c:smooth val="0"/>
          <c:extLst>
            <c:ext xmlns:c16="http://schemas.microsoft.com/office/drawing/2014/chart" uri="{C3380CC4-5D6E-409C-BE32-E72D297353CC}">
              <c16:uniqueId val="{00000005-6301-4C62-B0BB-AEF919B41DDF}"/>
            </c:ext>
          </c:extLst>
        </c:ser>
        <c:ser>
          <c:idx val="6"/>
          <c:order val="6"/>
          <c:tx>
            <c:strRef>
              <c:f>PUR!$X$2</c:f>
              <c:strCache>
                <c:ptCount val="1"/>
                <c:pt idx="0">
                  <c:v>BISCUIT</c:v>
                </c:pt>
              </c:strCache>
            </c:strRef>
          </c:tx>
          <c:spPr>
            <a:ln w="12700" cap="rnd">
              <a:solidFill>
                <a:schemeClr val="accent1">
                  <a:lumMod val="60000"/>
                </a:schemeClr>
              </a:solidFill>
              <a:round/>
            </a:ln>
            <a:effectLst/>
          </c:spPr>
          <c:marker>
            <c:symbol val="none"/>
          </c:marker>
          <c:cat>
            <c:numRef>
              <c:f>PUR!$A$3:$A$33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PUR!$X$3:$X$33</c:f>
              <c:numCache>
                <c:formatCode>[$₹]#,##0</c:formatCode>
                <c:ptCount val="31"/>
                <c:pt idx="0">
                  <c:v>90</c:v>
                </c:pt>
                <c:pt idx="1">
                  <c:v>90</c:v>
                </c:pt>
                <c:pt idx="2">
                  <c:v>90</c:v>
                </c:pt>
                <c:pt idx="3">
                  <c:v>90</c:v>
                </c:pt>
                <c:pt idx="4">
                  <c:v>90</c:v>
                </c:pt>
                <c:pt idx="5">
                  <c:v>90</c:v>
                </c:pt>
                <c:pt idx="6">
                  <c:v>90</c:v>
                </c:pt>
                <c:pt idx="7">
                  <c:v>90</c:v>
                </c:pt>
                <c:pt idx="8">
                  <c:v>90</c:v>
                </c:pt>
                <c:pt idx="9">
                  <c:v>90</c:v>
                </c:pt>
                <c:pt idx="10">
                  <c:v>90</c:v>
                </c:pt>
                <c:pt idx="11">
                  <c:v>90</c:v>
                </c:pt>
                <c:pt idx="12">
                  <c:v>90</c:v>
                </c:pt>
                <c:pt idx="13">
                  <c:v>90</c:v>
                </c:pt>
                <c:pt idx="14">
                  <c:v>90</c:v>
                </c:pt>
                <c:pt idx="15">
                  <c:v>90</c:v>
                </c:pt>
                <c:pt idx="16">
                  <c:v>90</c:v>
                </c:pt>
                <c:pt idx="17">
                  <c:v>91</c:v>
                </c:pt>
                <c:pt idx="18">
                  <c:v>91</c:v>
                </c:pt>
                <c:pt idx="19">
                  <c:v>91</c:v>
                </c:pt>
                <c:pt idx="20">
                  <c:v>91</c:v>
                </c:pt>
                <c:pt idx="21">
                  <c:v>91</c:v>
                </c:pt>
                <c:pt idx="22">
                  <c:v>91</c:v>
                </c:pt>
                <c:pt idx="23">
                  <c:v>91</c:v>
                </c:pt>
                <c:pt idx="24">
                  <c:v>91</c:v>
                </c:pt>
                <c:pt idx="25">
                  <c:v>91</c:v>
                </c:pt>
                <c:pt idx="26">
                  <c:v>91</c:v>
                </c:pt>
                <c:pt idx="27">
                  <c:v>89</c:v>
                </c:pt>
                <c:pt idx="28">
                  <c:v>89</c:v>
                </c:pt>
                <c:pt idx="29">
                  <c:v>89</c:v>
                </c:pt>
                <c:pt idx="30">
                  <c:v>89</c:v>
                </c:pt>
              </c:numCache>
            </c:numRef>
          </c:val>
          <c:smooth val="0"/>
          <c:extLst>
            <c:ext xmlns:c16="http://schemas.microsoft.com/office/drawing/2014/chart" uri="{C3380CC4-5D6E-409C-BE32-E72D297353CC}">
              <c16:uniqueId val="{00000006-6301-4C62-B0BB-AEF919B41DDF}"/>
            </c:ext>
          </c:extLst>
        </c:ser>
        <c:ser>
          <c:idx val="7"/>
          <c:order val="7"/>
          <c:tx>
            <c:strRef>
              <c:f>PUR!$Y$2</c:f>
              <c:strCache>
                <c:ptCount val="1"/>
                <c:pt idx="0">
                  <c:v>EGG</c:v>
                </c:pt>
              </c:strCache>
            </c:strRef>
          </c:tx>
          <c:spPr>
            <a:ln w="12700" cap="rnd">
              <a:solidFill>
                <a:schemeClr val="accent2">
                  <a:lumMod val="60000"/>
                </a:schemeClr>
              </a:solidFill>
              <a:round/>
            </a:ln>
            <a:effectLst/>
          </c:spPr>
          <c:marker>
            <c:symbol val="none"/>
          </c:marker>
          <c:cat>
            <c:numRef>
              <c:f>PUR!$A$3:$A$33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PUR!$Y$3:$Y$33</c:f>
              <c:numCache>
                <c:formatCode>[$₹]#,##0</c:formatCode>
                <c:ptCount val="31"/>
                <c:pt idx="0">
                  <c:v>6</c:v>
                </c:pt>
                <c:pt idx="1">
                  <c:v>6</c:v>
                </c:pt>
                <c:pt idx="2">
                  <c:v>6</c:v>
                </c:pt>
                <c:pt idx="3">
                  <c:v>6</c:v>
                </c:pt>
                <c:pt idx="4">
                  <c:v>6</c:v>
                </c:pt>
                <c:pt idx="5">
                  <c:v>6</c:v>
                </c:pt>
                <c:pt idx="6">
                  <c:v>6</c:v>
                </c:pt>
                <c:pt idx="7">
                  <c:v>6</c:v>
                </c:pt>
                <c:pt idx="8">
                  <c:v>6</c:v>
                </c:pt>
                <c:pt idx="9">
                  <c:v>6</c:v>
                </c:pt>
                <c:pt idx="10">
                  <c:v>6</c:v>
                </c:pt>
                <c:pt idx="11">
                  <c:v>6</c:v>
                </c:pt>
                <c:pt idx="12">
                  <c:v>6</c:v>
                </c:pt>
                <c:pt idx="13">
                  <c:v>6</c:v>
                </c:pt>
                <c:pt idx="14">
                  <c:v>6</c:v>
                </c:pt>
                <c:pt idx="15">
                  <c:v>6</c:v>
                </c:pt>
                <c:pt idx="16">
                  <c:v>6</c:v>
                </c:pt>
                <c:pt idx="17">
                  <c:v>6</c:v>
                </c:pt>
                <c:pt idx="18">
                  <c:v>6</c:v>
                </c:pt>
                <c:pt idx="19">
                  <c:v>6</c:v>
                </c:pt>
                <c:pt idx="20">
                  <c:v>6</c:v>
                </c:pt>
                <c:pt idx="21">
                  <c:v>5</c:v>
                </c:pt>
                <c:pt idx="22">
                  <c:v>5</c:v>
                </c:pt>
                <c:pt idx="23">
                  <c:v>5</c:v>
                </c:pt>
                <c:pt idx="24">
                  <c:v>5</c:v>
                </c:pt>
                <c:pt idx="25">
                  <c:v>5</c:v>
                </c:pt>
                <c:pt idx="26">
                  <c:v>5</c:v>
                </c:pt>
                <c:pt idx="27">
                  <c:v>5</c:v>
                </c:pt>
                <c:pt idx="28">
                  <c:v>5</c:v>
                </c:pt>
                <c:pt idx="29">
                  <c:v>5</c:v>
                </c:pt>
                <c:pt idx="30">
                  <c:v>5</c:v>
                </c:pt>
              </c:numCache>
            </c:numRef>
          </c:val>
          <c:smooth val="0"/>
          <c:extLst>
            <c:ext xmlns:c16="http://schemas.microsoft.com/office/drawing/2014/chart" uri="{C3380CC4-5D6E-409C-BE32-E72D297353CC}">
              <c16:uniqueId val="{00000007-6301-4C62-B0BB-AEF919B41DDF}"/>
            </c:ext>
          </c:extLst>
        </c:ser>
        <c:ser>
          <c:idx val="8"/>
          <c:order val="8"/>
          <c:tx>
            <c:strRef>
              <c:f>PUR!$Z$2</c:f>
              <c:strCache>
                <c:ptCount val="1"/>
                <c:pt idx="0">
                  <c:v>SUGAR</c:v>
                </c:pt>
              </c:strCache>
            </c:strRef>
          </c:tx>
          <c:spPr>
            <a:ln w="12700" cap="rnd">
              <a:solidFill>
                <a:schemeClr val="accent3">
                  <a:lumMod val="60000"/>
                </a:schemeClr>
              </a:solidFill>
              <a:round/>
            </a:ln>
            <a:effectLst/>
          </c:spPr>
          <c:marker>
            <c:symbol val="none"/>
          </c:marker>
          <c:cat>
            <c:numRef>
              <c:f>PUR!$A$3:$A$33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PUR!$Z$3:$Z$33</c:f>
              <c:numCache>
                <c:formatCode>[$₹]#,##0</c:formatCode>
                <c:ptCount val="31"/>
                <c:pt idx="0">
                  <c:v>38</c:v>
                </c:pt>
                <c:pt idx="1">
                  <c:v>38</c:v>
                </c:pt>
                <c:pt idx="2">
                  <c:v>38</c:v>
                </c:pt>
                <c:pt idx="3">
                  <c:v>38</c:v>
                </c:pt>
                <c:pt idx="4">
                  <c:v>38</c:v>
                </c:pt>
                <c:pt idx="5">
                  <c:v>39</c:v>
                </c:pt>
                <c:pt idx="6">
                  <c:v>39</c:v>
                </c:pt>
                <c:pt idx="7">
                  <c:v>39</c:v>
                </c:pt>
                <c:pt idx="8">
                  <c:v>39</c:v>
                </c:pt>
                <c:pt idx="9">
                  <c:v>39</c:v>
                </c:pt>
                <c:pt idx="10">
                  <c:v>39</c:v>
                </c:pt>
                <c:pt idx="11">
                  <c:v>39</c:v>
                </c:pt>
                <c:pt idx="12">
                  <c:v>39</c:v>
                </c:pt>
                <c:pt idx="13">
                  <c:v>39</c:v>
                </c:pt>
                <c:pt idx="14">
                  <c:v>39</c:v>
                </c:pt>
                <c:pt idx="15">
                  <c:v>39</c:v>
                </c:pt>
                <c:pt idx="16">
                  <c:v>39</c:v>
                </c:pt>
                <c:pt idx="17">
                  <c:v>39</c:v>
                </c:pt>
                <c:pt idx="18">
                  <c:v>38</c:v>
                </c:pt>
                <c:pt idx="19">
                  <c:v>38</c:v>
                </c:pt>
                <c:pt idx="20">
                  <c:v>38</c:v>
                </c:pt>
                <c:pt idx="21">
                  <c:v>38</c:v>
                </c:pt>
                <c:pt idx="22">
                  <c:v>38</c:v>
                </c:pt>
                <c:pt idx="23">
                  <c:v>38</c:v>
                </c:pt>
                <c:pt idx="24">
                  <c:v>38</c:v>
                </c:pt>
                <c:pt idx="25">
                  <c:v>38</c:v>
                </c:pt>
                <c:pt idx="26">
                  <c:v>38</c:v>
                </c:pt>
                <c:pt idx="27">
                  <c:v>38</c:v>
                </c:pt>
                <c:pt idx="28">
                  <c:v>39</c:v>
                </c:pt>
                <c:pt idx="29">
                  <c:v>39</c:v>
                </c:pt>
                <c:pt idx="30">
                  <c:v>39</c:v>
                </c:pt>
              </c:numCache>
            </c:numRef>
          </c:val>
          <c:smooth val="0"/>
          <c:extLst>
            <c:ext xmlns:c16="http://schemas.microsoft.com/office/drawing/2014/chart" uri="{C3380CC4-5D6E-409C-BE32-E72D297353CC}">
              <c16:uniqueId val="{00000008-6301-4C62-B0BB-AEF919B41DDF}"/>
            </c:ext>
          </c:extLst>
        </c:ser>
        <c:ser>
          <c:idx val="9"/>
          <c:order val="9"/>
          <c:tx>
            <c:strRef>
              <c:f>PUR!$AA$2</c:f>
              <c:strCache>
                <c:ptCount val="1"/>
                <c:pt idx="0">
                  <c:v>COOKING OIL</c:v>
                </c:pt>
              </c:strCache>
            </c:strRef>
          </c:tx>
          <c:spPr>
            <a:ln w="12700" cap="rnd">
              <a:solidFill>
                <a:schemeClr val="accent4">
                  <a:lumMod val="60000"/>
                </a:schemeClr>
              </a:solidFill>
              <a:round/>
            </a:ln>
            <a:effectLst/>
          </c:spPr>
          <c:marker>
            <c:symbol val="none"/>
          </c:marker>
          <c:cat>
            <c:numRef>
              <c:f>PUR!$A$3:$A$33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PUR!$AA$3:$AA$33</c:f>
              <c:numCache>
                <c:formatCode>[$₹]#,##0</c:formatCode>
                <c:ptCount val="31"/>
                <c:pt idx="0">
                  <c:v>119</c:v>
                </c:pt>
                <c:pt idx="1">
                  <c:v>119</c:v>
                </c:pt>
                <c:pt idx="2">
                  <c:v>119</c:v>
                </c:pt>
                <c:pt idx="3">
                  <c:v>120</c:v>
                </c:pt>
                <c:pt idx="4">
                  <c:v>120</c:v>
                </c:pt>
                <c:pt idx="5">
                  <c:v>120</c:v>
                </c:pt>
                <c:pt idx="6">
                  <c:v>120</c:v>
                </c:pt>
                <c:pt idx="7">
                  <c:v>120</c:v>
                </c:pt>
                <c:pt idx="8">
                  <c:v>120</c:v>
                </c:pt>
                <c:pt idx="9">
                  <c:v>120</c:v>
                </c:pt>
                <c:pt idx="10">
                  <c:v>120</c:v>
                </c:pt>
                <c:pt idx="11">
                  <c:v>120</c:v>
                </c:pt>
                <c:pt idx="12">
                  <c:v>120</c:v>
                </c:pt>
                <c:pt idx="13">
                  <c:v>120</c:v>
                </c:pt>
                <c:pt idx="14">
                  <c:v>120</c:v>
                </c:pt>
                <c:pt idx="15">
                  <c:v>120</c:v>
                </c:pt>
                <c:pt idx="16">
                  <c:v>122</c:v>
                </c:pt>
                <c:pt idx="17">
                  <c:v>122</c:v>
                </c:pt>
                <c:pt idx="18">
                  <c:v>122</c:v>
                </c:pt>
                <c:pt idx="19">
                  <c:v>122</c:v>
                </c:pt>
                <c:pt idx="20">
                  <c:v>122</c:v>
                </c:pt>
                <c:pt idx="21">
                  <c:v>122</c:v>
                </c:pt>
                <c:pt idx="22">
                  <c:v>122</c:v>
                </c:pt>
                <c:pt idx="23">
                  <c:v>122</c:v>
                </c:pt>
                <c:pt idx="24">
                  <c:v>122</c:v>
                </c:pt>
                <c:pt idx="25">
                  <c:v>120</c:v>
                </c:pt>
                <c:pt idx="26">
                  <c:v>120</c:v>
                </c:pt>
                <c:pt idx="27">
                  <c:v>120</c:v>
                </c:pt>
                <c:pt idx="28">
                  <c:v>120</c:v>
                </c:pt>
                <c:pt idx="29">
                  <c:v>120</c:v>
                </c:pt>
                <c:pt idx="30">
                  <c:v>120</c:v>
                </c:pt>
              </c:numCache>
            </c:numRef>
          </c:val>
          <c:smooth val="0"/>
          <c:extLst>
            <c:ext xmlns:c16="http://schemas.microsoft.com/office/drawing/2014/chart" uri="{C3380CC4-5D6E-409C-BE32-E72D297353CC}">
              <c16:uniqueId val="{00000009-6301-4C62-B0BB-AEF919B41DDF}"/>
            </c:ext>
          </c:extLst>
        </c:ser>
        <c:ser>
          <c:idx val="10"/>
          <c:order val="10"/>
          <c:tx>
            <c:strRef>
              <c:f>PUR!$AB$2</c:f>
              <c:strCache>
                <c:ptCount val="1"/>
                <c:pt idx="0">
                  <c:v>GHEE</c:v>
                </c:pt>
              </c:strCache>
            </c:strRef>
          </c:tx>
          <c:spPr>
            <a:ln w="9525" cap="rnd">
              <a:solidFill>
                <a:srgbClr val="66FF66"/>
              </a:solidFill>
              <a:round/>
            </a:ln>
            <a:effectLst/>
          </c:spPr>
          <c:marker>
            <c:symbol val="none"/>
          </c:marker>
          <c:cat>
            <c:numRef>
              <c:f>PUR!$A$3:$A$33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PUR!$AB$3:$AB$33</c:f>
              <c:numCache>
                <c:formatCode>[$₹]#,##0</c:formatCode>
                <c:ptCount val="31"/>
                <c:pt idx="0">
                  <c:v>530</c:v>
                </c:pt>
                <c:pt idx="1">
                  <c:v>530</c:v>
                </c:pt>
                <c:pt idx="2">
                  <c:v>530</c:v>
                </c:pt>
                <c:pt idx="3">
                  <c:v>530</c:v>
                </c:pt>
                <c:pt idx="4">
                  <c:v>530</c:v>
                </c:pt>
                <c:pt idx="5">
                  <c:v>530</c:v>
                </c:pt>
                <c:pt idx="6">
                  <c:v>530</c:v>
                </c:pt>
                <c:pt idx="7">
                  <c:v>530</c:v>
                </c:pt>
                <c:pt idx="8">
                  <c:v>530</c:v>
                </c:pt>
                <c:pt idx="9">
                  <c:v>530</c:v>
                </c:pt>
                <c:pt idx="10">
                  <c:v>530</c:v>
                </c:pt>
                <c:pt idx="11">
                  <c:v>534</c:v>
                </c:pt>
                <c:pt idx="12">
                  <c:v>534</c:v>
                </c:pt>
                <c:pt idx="13">
                  <c:v>534</c:v>
                </c:pt>
                <c:pt idx="14">
                  <c:v>534</c:v>
                </c:pt>
                <c:pt idx="15">
                  <c:v>534</c:v>
                </c:pt>
                <c:pt idx="16">
                  <c:v>534</c:v>
                </c:pt>
                <c:pt idx="17">
                  <c:v>534</c:v>
                </c:pt>
                <c:pt idx="18">
                  <c:v>534</c:v>
                </c:pt>
                <c:pt idx="19">
                  <c:v>534</c:v>
                </c:pt>
                <c:pt idx="20">
                  <c:v>534</c:v>
                </c:pt>
                <c:pt idx="21">
                  <c:v>534</c:v>
                </c:pt>
                <c:pt idx="22">
                  <c:v>534</c:v>
                </c:pt>
                <c:pt idx="23">
                  <c:v>534</c:v>
                </c:pt>
                <c:pt idx="24">
                  <c:v>533</c:v>
                </c:pt>
                <c:pt idx="25">
                  <c:v>533</c:v>
                </c:pt>
                <c:pt idx="26">
                  <c:v>533</c:v>
                </c:pt>
                <c:pt idx="27">
                  <c:v>533</c:v>
                </c:pt>
                <c:pt idx="28">
                  <c:v>533</c:v>
                </c:pt>
                <c:pt idx="29">
                  <c:v>533</c:v>
                </c:pt>
                <c:pt idx="30">
                  <c:v>533</c:v>
                </c:pt>
              </c:numCache>
            </c:numRef>
          </c:val>
          <c:smooth val="0"/>
          <c:extLst>
            <c:ext xmlns:c16="http://schemas.microsoft.com/office/drawing/2014/chart" uri="{C3380CC4-5D6E-409C-BE32-E72D297353CC}">
              <c16:uniqueId val="{0000000A-6301-4C62-B0BB-AEF919B41DDF}"/>
            </c:ext>
          </c:extLst>
        </c:ser>
        <c:ser>
          <c:idx val="11"/>
          <c:order val="11"/>
          <c:tx>
            <c:strRef>
              <c:f>PUR!$AC$2</c:f>
              <c:strCache>
                <c:ptCount val="1"/>
                <c:pt idx="0">
                  <c:v>MILK &amp; DAIRY</c:v>
                </c:pt>
              </c:strCache>
            </c:strRef>
          </c:tx>
          <c:spPr>
            <a:ln w="12700" cap="rnd">
              <a:solidFill>
                <a:schemeClr val="accent6">
                  <a:lumMod val="60000"/>
                </a:schemeClr>
              </a:solidFill>
              <a:round/>
            </a:ln>
            <a:effectLst/>
          </c:spPr>
          <c:marker>
            <c:symbol val="none"/>
          </c:marker>
          <c:cat>
            <c:numRef>
              <c:f>PUR!$A$3:$A$33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PUR!$AC$3:$AC$33</c:f>
              <c:numCache>
                <c:formatCode>[$₹]#,##0</c:formatCode>
                <c:ptCount val="31"/>
                <c:pt idx="0">
                  <c:v>57</c:v>
                </c:pt>
                <c:pt idx="1">
                  <c:v>57</c:v>
                </c:pt>
                <c:pt idx="2">
                  <c:v>57</c:v>
                </c:pt>
                <c:pt idx="3">
                  <c:v>57</c:v>
                </c:pt>
                <c:pt idx="4">
                  <c:v>57</c:v>
                </c:pt>
                <c:pt idx="5">
                  <c:v>57</c:v>
                </c:pt>
                <c:pt idx="6">
                  <c:v>57</c:v>
                </c:pt>
                <c:pt idx="7">
                  <c:v>57</c:v>
                </c:pt>
                <c:pt idx="8">
                  <c:v>57</c:v>
                </c:pt>
                <c:pt idx="9">
                  <c:v>57</c:v>
                </c:pt>
                <c:pt idx="10">
                  <c:v>57</c:v>
                </c:pt>
                <c:pt idx="11">
                  <c:v>57</c:v>
                </c:pt>
                <c:pt idx="12">
                  <c:v>57</c:v>
                </c:pt>
                <c:pt idx="13">
                  <c:v>57</c:v>
                </c:pt>
                <c:pt idx="14">
                  <c:v>57</c:v>
                </c:pt>
                <c:pt idx="15">
                  <c:v>57</c:v>
                </c:pt>
                <c:pt idx="16">
                  <c:v>57</c:v>
                </c:pt>
                <c:pt idx="17">
                  <c:v>58</c:v>
                </c:pt>
                <c:pt idx="18">
                  <c:v>58</c:v>
                </c:pt>
                <c:pt idx="19">
                  <c:v>58</c:v>
                </c:pt>
                <c:pt idx="20">
                  <c:v>58</c:v>
                </c:pt>
                <c:pt idx="21">
                  <c:v>58</c:v>
                </c:pt>
                <c:pt idx="22">
                  <c:v>58</c:v>
                </c:pt>
                <c:pt idx="23">
                  <c:v>57</c:v>
                </c:pt>
                <c:pt idx="24">
                  <c:v>57</c:v>
                </c:pt>
                <c:pt idx="25">
                  <c:v>57</c:v>
                </c:pt>
                <c:pt idx="26">
                  <c:v>57</c:v>
                </c:pt>
                <c:pt idx="27">
                  <c:v>57</c:v>
                </c:pt>
                <c:pt idx="28">
                  <c:v>57</c:v>
                </c:pt>
                <c:pt idx="29">
                  <c:v>57</c:v>
                </c:pt>
                <c:pt idx="30">
                  <c:v>57</c:v>
                </c:pt>
              </c:numCache>
            </c:numRef>
          </c:val>
          <c:smooth val="0"/>
          <c:extLst>
            <c:ext xmlns:c16="http://schemas.microsoft.com/office/drawing/2014/chart" uri="{C3380CC4-5D6E-409C-BE32-E72D297353CC}">
              <c16:uniqueId val="{0000000B-6301-4C62-B0BB-AEF919B41DDF}"/>
            </c:ext>
          </c:extLst>
        </c:ser>
        <c:ser>
          <c:idx val="12"/>
          <c:order val="12"/>
          <c:tx>
            <c:strRef>
              <c:f>PUR!$AD$2</c:f>
              <c:strCache>
                <c:ptCount val="1"/>
                <c:pt idx="0">
                  <c:v>DRY FRUITS</c:v>
                </c:pt>
              </c:strCache>
            </c:strRef>
          </c:tx>
          <c:spPr>
            <a:ln w="12700" cap="rnd">
              <a:solidFill>
                <a:srgbClr val="0000FF"/>
              </a:solidFill>
              <a:round/>
            </a:ln>
            <a:effectLst/>
          </c:spPr>
          <c:marker>
            <c:symbol val="none"/>
          </c:marker>
          <c:cat>
            <c:numRef>
              <c:f>PUR!$A$3:$A$33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PUR!$AD$3:$AD$33</c:f>
              <c:numCache>
                <c:formatCode>[$₹]#,##0</c:formatCode>
                <c:ptCount val="31"/>
                <c:pt idx="0">
                  <c:v>750</c:v>
                </c:pt>
                <c:pt idx="1">
                  <c:v>750</c:v>
                </c:pt>
                <c:pt idx="2">
                  <c:v>750</c:v>
                </c:pt>
                <c:pt idx="3">
                  <c:v>750</c:v>
                </c:pt>
                <c:pt idx="4">
                  <c:v>750</c:v>
                </c:pt>
                <c:pt idx="5">
                  <c:v>750</c:v>
                </c:pt>
                <c:pt idx="6">
                  <c:v>750</c:v>
                </c:pt>
                <c:pt idx="7">
                  <c:v>750</c:v>
                </c:pt>
                <c:pt idx="8">
                  <c:v>750</c:v>
                </c:pt>
                <c:pt idx="9">
                  <c:v>750</c:v>
                </c:pt>
                <c:pt idx="10">
                  <c:v>750</c:v>
                </c:pt>
                <c:pt idx="11">
                  <c:v>750</c:v>
                </c:pt>
                <c:pt idx="12">
                  <c:v>750</c:v>
                </c:pt>
                <c:pt idx="13">
                  <c:v>750</c:v>
                </c:pt>
                <c:pt idx="14">
                  <c:v>755</c:v>
                </c:pt>
                <c:pt idx="15">
                  <c:v>755</c:v>
                </c:pt>
                <c:pt idx="16">
                  <c:v>755</c:v>
                </c:pt>
                <c:pt idx="17">
                  <c:v>755</c:v>
                </c:pt>
                <c:pt idx="18">
                  <c:v>755</c:v>
                </c:pt>
                <c:pt idx="19">
                  <c:v>755</c:v>
                </c:pt>
                <c:pt idx="20">
                  <c:v>755</c:v>
                </c:pt>
                <c:pt idx="21">
                  <c:v>755</c:v>
                </c:pt>
                <c:pt idx="22">
                  <c:v>755</c:v>
                </c:pt>
                <c:pt idx="23">
                  <c:v>755</c:v>
                </c:pt>
                <c:pt idx="24">
                  <c:v>755</c:v>
                </c:pt>
                <c:pt idx="25">
                  <c:v>750</c:v>
                </c:pt>
                <c:pt idx="26">
                  <c:v>750</c:v>
                </c:pt>
                <c:pt idx="27">
                  <c:v>750</c:v>
                </c:pt>
                <c:pt idx="28">
                  <c:v>750</c:v>
                </c:pt>
                <c:pt idx="29">
                  <c:v>750</c:v>
                </c:pt>
                <c:pt idx="30">
                  <c:v>750</c:v>
                </c:pt>
              </c:numCache>
            </c:numRef>
          </c:val>
          <c:smooth val="0"/>
          <c:extLst>
            <c:ext xmlns:c16="http://schemas.microsoft.com/office/drawing/2014/chart" uri="{C3380CC4-5D6E-409C-BE32-E72D297353CC}">
              <c16:uniqueId val="{0000000C-6301-4C62-B0BB-AEF919B41DDF}"/>
            </c:ext>
          </c:extLst>
        </c:ser>
        <c:ser>
          <c:idx val="13"/>
          <c:order val="13"/>
          <c:tx>
            <c:strRef>
              <c:f>PUR!$AE$2</c:f>
              <c:strCache>
                <c:ptCount val="1"/>
                <c:pt idx="0">
                  <c:v>BREADS</c:v>
                </c:pt>
              </c:strCache>
            </c:strRef>
          </c:tx>
          <c:spPr>
            <a:ln w="12700" cap="rnd">
              <a:solidFill>
                <a:schemeClr val="accent2">
                  <a:lumMod val="80000"/>
                  <a:lumOff val="20000"/>
                </a:schemeClr>
              </a:solidFill>
              <a:round/>
            </a:ln>
            <a:effectLst/>
          </c:spPr>
          <c:marker>
            <c:symbol val="none"/>
          </c:marker>
          <c:cat>
            <c:numRef>
              <c:f>PUR!$A$3:$A$33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PUR!$AE$3:$AE$33</c:f>
              <c:numCache>
                <c:formatCode>[$₹]#,##0</c:formatCode>
                <c:ptCount val="31"/>
                <c:pt idx="0">
                  <c:v>42</c:v>
                </c:pt>
                <c:pt idx="1">
                  <c:v>42</c:v>
                </c:pt>
                <c:pt idx="2">
                  <c:v>42</c:v>
                </c:pt>
                <c:pt idx="3">
                  <c:v>42</c:v>
                </c:pt>
                <c:pt idx="4">
                  <c:v>42</c:v>
                </c:pt>
                <c:pt idx="5">
                  <c:v>42</c:v>
                </c:pt>
                <c:pt idx="6">
                  <c:v>42</c:v>
                </c:pt>
                <c:pt idx="7">
                  <c:v>42</c:v>
                </c:pt>
                <c:pt idx="8">
                  <c:v>42</c:v>
                </c:pt>
                <c:pt idx="9">
                  <c:v>42</c:v>
                </c:pt>
                <c:pt idx="10">
                  <c:v>42</c:v>
                </c:pt>
                <c:pt idx="11">
                  <c:v>42</c:v>
                </c:pt>
                <c:pt idx="12">
                  <c:v>42</c:v>
                </c:pt>
                <c:pt idx="13">
                  <c:v>42</c:v>
                </c:pt>
                <c:pt idx="14">
                  <c:v>42</c:v>
                </c:pt>
                <c:pt idx="15">
                  <c:v>42</c:v>
                </c:pt>
                <c:pt idx="16">
                  <c:v>42</c:v>
                </c:pt>
                <c:pt idx="17">
                  <c:v>42</c:v>
                </c:pt>
                <c:pt idx="18">
                  <c:v>42</c:v>
                </c:pt>
                <c:pt idx="19">
                  <c:v>42</c:v>
                </c:pt>
                <c:pt idx="20">
                  <c:v>42</c:v>
                </c:pt>
                <c:pt idx="21">
                  <c:v>42</c:v>
                </c:pt>
                <c:pt idx="22">
                  <c:v>42</c:v>
                </c:pt>
                <c:pt idx="23">
                  <c:v>42</c:v>
                </c:pt>
                <c:pt idx="24">
                  <c:v>43</c:v>
                </c:pt>
                <c:pt idx="25">
                  <c:v>43</c:v>
                </c:pt>
                <c:pt idx="26">
                  <c:v>43</c:v>
                </c:pt>
                <c:pt idx="27">
                  <c:v>43</c:v>
                </c:pt>
                <c:pt idx="28">
                  <c:v>43</c:v>
                </c:pt>
                <c:pt idx="29">
                  <c:v>43</c:v>
                </c:pt>
                <c:pt idx="30">
                  <c:v>43</c:v>
                </c:pt>
              </c:numCache>
            </c:numRef>
          </c:val>
          <c:smooth val="0"/>
          <c:extLst>
            <c:ext xmlns:c16="http://schemas.microsoft.com/office/drawing/2014/chart" uri="{C3380CC4-5D6E-409C-BE32-E72D297353CC}">
              <c16:uniqueId val="{0000000D-6301-4C62-B0BB-AEF919B41DDF}"/>
            </c:ext>
          </c:extLst>
        </c:ser>
        <c:ser>
          <c:idx val="14"/>
          <c:order val="14"/>
          <c:tx>
            <c:strRef>
              <c:f>PUR!$AF$2</c:f>
              <c:strCache>
                <c:ptCount val="1"/>
                <c:pt idx="0">
                  <c:v>SALT</c:v>
                </c:pt>
              </c:strCache>
            </c:strRef>
          </c:tx>
          <c:spPr>
            <a:ln w="12700" cap="rnd">
              <a:solidFill>
                <a:schemeClr val="accent3">
                  <a:lumMod val="80000"/>
                  <a:lumOff val="20000"/>
                </a:schemeClr>
              </a:solidFill>
              <a:round/>
            </a:ln>
            <a:effectLst/>
          </c:spPr>
          <c:marker>
            <c:symbol val="none"/>
          </c:marker>
          <c:cat>
            <c:numRef>
              <c:f>PUR!$A$3:$A$33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PUR!$AF$3:$AF$33</c:f>
              <c:numCache>
                <c:formatCode>[$₹]#,##0</c:formatCode>
                <c:ptCount val="31"/>
                <c:pt idx="0">
                  <c:v>23</c:v>
                </c:pt>
                <c:pt idx="1">
                  <c:v>23</c:v>
                </c:pt>
                <c:pt idx="2">
                  <c:v>23</c:v>
                </c:pt>
                <c:pt idx="3">
                  <c:v>23</c:v>
                </c:pt>
                <c:pt idx="4">
                  <c:v>23</c:v>
                </c:pt>
                <c:pt idx="5">
                  <c:v>23</c:v>
                </c:pt>
                <c:pt idx="6">
                  <c:v>23</c:v>
                </c:pt>
                <c:pt idx="7">
                  <c:v>23</c:v>
                </c:pt>
                <c:pt idx="8">
                  <c:v>23</c:v>
                </c:pt>
                <c:pt idx="9">
                  <c:v>23</c:v>
                </c:pt>
                <c:pt idx="10">
                  <c:v>23</c:v>
                </c:pt>
                <c:pt idx="11">
                  <c:v>23</c:v>
                </c:pt>
                <c:pt idx="12">
                  <c:v>23</c:v>
                </c:pt>
                <c:pt idx="13">
                  <c:v>23</c:v>
                </c:pt>
                <c:pt idx="14">
                  <c:v>23</c:v>
                </c:pt>
                <c:pt idx="15">
                  <c:v>23</c:v>
                </c:pt>
                <c:pt idx="16">
                  <c:v>23</c:v>
                </c:pt>
                <c:pt idx="17">
                  <c:v>23</c:v>
                </c:pt>
                <c:pt idx="18">
                  <c:v>23</c:v>
                </c:pt>
                <c:pt idx="19">
                  <c:v>23</c:v>
                </c:pt>
                <c:pt idx="20">
                  <c:v>23</c:v>
                </c:pt>
                <c:pt idx="21">
                  <c:v>23</c:v>
                </c:pt>
                <c:pt idx="22">
                  <c:v>23</c:v>
                </c:pt>
                <c:pt idx="23">
                  <c:v>23</c:v>
                </c:pt>
                <c:pt idx="24">
                  <c:v>23</c:v>
                </c:pt>
                <c:pt idx="25">
                  <c:v>23</c:v>
                </c:pt>
                <c:pt idx="26">
                  <c:v>23</c:v>
                </c:pt>
                <c:pt idx="27">
                  <c:v>23</c:v>
                </c:pt>
                <c:pt idx="28">
                  <c:v>23</c:v>
                </c:pt>
                <c:pt idx="29">
                  <c:v>23</c:v>
                </c:pt>
                <c:pt idx="30">
                  <c:v>23</c:v>
                </c:pt>
              </c:numCache>
            </c:numRef>
          </c:val>
          <c:smooth val="0"/>
          <c:extLst>
            <c:ext xmlns:c16="http://schemas.microsoft.com/office/drawing/2014/chart" uri="{C3380CC4-5D6E-409C-BE32-E72D297353CC}">
              <c16:uniqueId val="{0000000E-6301-4C62-B0BB-AEF919B41DDF}"/>
            </c:ext>
          </c:extLst>
        </c:ser>
        <c:dLbls>
          <c:showLegendKey val="0"/>
          <c:showVal val="0"/>
          <c:showCatName val="0"/>
          <c:showSerName val="0"/>
          <c:showPercent val="0"/>
          <c:showBubbleSize val="0"/>
        </c:dLbls>
        <c:smooth val="0"/>
        <c:axId val="1015973279"/>
        <c:axId val="1015976639"/>
      </c:lineChart>
      <c:dateAx>
        <c:axId val="1015973279"/>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015976639"/>
        <c:crosses val="autoZero"/>
        <c:auto val="1"/>
        <c:lblOffset val="100"/>
        <c:baseTimeUnit val="days"/>
      </c:dateAx>
      <c:valAx>
        <c:axId val="1015976639"/>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015973279"/>
        <c:crosses val="autoZero"/>
        <c:crossBetween val="between"/>
      </c:valAx>
      <c:spPr>
        <a:noFill/>
        <a:ln>
          <a:noFill/>
        </a:ln>
        <a:effectLst/>
      </c:spPr>
    </c:plotArea>
    <c:legend>
      <c:legendPos val="r"/>
      <c:layout>
        <c:manualLayout>
          <c:xMode val="edge"/>
          <c:yMode val="edge"/>
          <c:x val="0.80704689312891997"/>
          <c:y val="7.7092703981880131E-2"/>
          <c:w val="0.18036789449562118"/>
          <c:h val="0.895204008589835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65000"/>
        <a:lumOff val="35000"/>
      </a:schemeClr>
    </a:solidFill>
    <a:ln w="34925" cap="flat" cmpd="sng" algn="ctr">
      <a:solidFill>
        <a:schemeClr val="tx1">
          <a:lumMod val="85000"/>
          <a:lumOff val="15000"/>
        </a:schemeClr>
      </a:solidFill>
      <a:round/>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PUR!$C$89</c:f>
              <c:strCache>
                <c:ptCount val="1"/>
                <c:pt idx="0">
                  <c:v>Purchase</c:v>
                </c:pt>
              </c:strCache>
            </c:strRef>
          </c:tx>
          <c:spPr>
            <a:solidFill>
              <a:srgbClr val="0000FF"/>
            </a:solidFill>
            <a:ln>
              <a:noFill/>
            </a:ln>
            <a:effectLst/>
          </c:spPr>
          <c:invertIfNegative val="0"/>
          <c:dPt>
            <c:idx val="23"/>
            <c:invertIfNegative val="0"/>
            <c:bubble3D val="0"/>
            <c:spPr>
              <a:solidFill>
                <a:srgbClr val="C00000"/>
              </a:solidFill>
              <a:ln>
                <a:noFill/>
              </a:ln>
              <a:effectLst/>
            </c:spPr>
            <c:extLst>
              <c:ext xmlns:c16="http://schemas.microsoft.com/office/drawing/2014/chart" uri="{C3380CC4-5D6E-409C-BE32-E72D297353CC}">
                <c16:uniqueId val="{00000001-4A45-4FF2-A550-B8DE8BD6F7B6}"/>
              </c:ext>
            </c:extLst>
          </c:dPt>
          <c:dPt>
            <c:idx val="27"/>
            <c:invertIfNegative val="0"/>
            <c:bubble3D val="0"/>
            <c:spPr>
              <a:solidFill>
                <a:srgbClr val="C00000"/>
              </a:solidFill>
              <a:ln>
                <a:noFill/>
              </a:ln>
              <a:effectLst/>
            </c:spPr>
            <c:extLst>
              <c:ext xmlns:c16="http://schemas.microsoft.com/office/drawing/2014/chart" uri="{C3380CC4-5D6E-409C-BE32-E72D297353CC}">
                <c16:uniqueId val="{00000003-4A45-4FF2-A550-B8DE8BD6F7B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PUR!$B$90:$B$120</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PUR!$C$90:$C$120</c:f>
              <c:numCache>
                <c:formatCode>General</c:formatCode>
                <c:ptCount val="31"/>
                <c:pt idx="0">
                  <c:v>100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50</c:v>
                </c:pt>
                <c:pt idx="16">
                  <c:v>0</c:v>
                </c:pt>
                <c:pt idx="17">
                  <c:v>0</c:v>
                </c:pt>
                <c:pt idx="18">
                  <c:v>0</c:v>
                </c:pt>
                <c:pt idx="19">
                  <c:v>0</c:v>
                </c:pt>
                <c:pt idx="20">
                  <c:v>0</c:v>
                </c:pt>
                <c:pt idx="21">
                  <c:v>0</c:v>
                </c:pt>
                <c:pt idx="22">
                  <c:v>0</c:v>
                </c:pt>
                <c:pt idx="23">
                  <c:v>50</c:v>
                </c:pt>
                <c:pt idx="24">
                  <c:v>0</c:v>
                </c:pt>
                <c:pt idx="25">
                  <c:v>0</c:v>
                </c:pt>
                <c:pt idx="26">
                  <c:v>0</c:v>
                </c:pt>
                <c:pt idx="27">
                  <c:v>50</c:v>
                </c:pt>
                <c:pt idx="28">
                  <c:v>0</c:v>
                </c:pt>
                <c:pt idx="29">
                  <c:v>0</c:v>
                </c:pt>
                <c:pt idx="30">
                  <c:v>0</c:v>
                </c:pt>
              </c:numCache>
            </c:numRef>
          </c:val>
          <c:extLst>
            <c:ext xmlns:c16="http://schemas.microsoft.com/office/drawing/2014/chart" uri="{C3380CC4-5D6E-409C-BE32-E72D297353CC}">
              <c16:uniqueId val="{00000004-4A45-4FF2-A550-B8DE8BD6F7B6}"/>
            </c:ext>
          </c:extLst>
        </c:ser>
        <c:dLbls>
          <c:showLegendKey val="0"/>
          <c:showVal val="0"/>
          <c:showCatName val="0"/>
          <c:showSerName val="0"/>
          <c:showPercent val="0"/>
          <c:showBubbleSize val="0"/>
        </c:dLbls>
        <c:gapWidth val="50"/>
        <c:axId val="303245759"/>
        <c:axId val="303263039"/>
      </c:barChart>
      <c:lineChart>
        <c:grouping val="standard"/>
        <c:varyColors val="0"/>
        <c:ser>
          <c:idx val="1"/>
          <c:order val="1"/>
          <c:tx>
            <c:strRef>
              <c:f>PUR!$D$89</c:f>
              <c:strCache>
                <c:ptCount val="1"/>
                <c:pt idx="0">
                  <c:v>CP</c:v>
                </c:pt>
              </c:strCache>
            </c:strRef>
          </c:tx>
          <c:spPr>
            <a:ln w="19050" cap="rnd">
              <a:solidFill>
                <a:srgbClr val="FFC000"/>
              </a:solidFill>
              <a:round/>
            </a:ln>
            <a:effectLst/>
          </c:spPr>
          <c:marker>
            <c:symbol val="none"/>
          </c:marker>
          <c:cat>
            <c:numRef>
              <c:f>PUR!$B$90:$B$120</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PUR!$D$90:$D$120</c:f>
              <c:numCache>
                <c:formatCode>[$₹]#,##0</c:formatCode>
                <c:ptCount val="31"/>
                <c:pt idx="0">
                  <c:v>190</c:v>
                </c:pt>
                <c:pt idx="1">
                  <c:v>191</c:v>
                </c:pt>
                <c:pt idx="2">
                  <c:v>191</c:v>
                </c:pt>
                <c:pt idx="3">
                  <c:v>191</c:v>
                </c:pt>
                <c:pt idx="4">
                  <c:v>193</c:v>
                </c:pt>
                <c:pt idx="5">
                  <c:v>193</c:v>
                </c:pt>
                <c:pt idx="6">
                  <c:v>194</c:v>
                </c:pt>
                <c:pt idx="7">
                  <c:v>194</c:v>
                </c:pt>
                <c:pt idx="8">
                  <c:v>196</c:v>
                </c:pt>
                <c:pt idx="9">
                  <c:v>196</c:v>
                </c:pt>
                <c:pt idx="10">
                  <c:v>196</c:v>
                </c:pt>
                <c:pt idx="11">
                  <c:v>196</c:v>
                </c:pt>
                <c:pt idx="12">
                  <c:v>195</c:v>
                </c:pt>
                <c:pt idx="13">
                  <c:v>195</c:v>
                </c:pt>
                <c:pt idx="14">
                  <c:v>195</c:v>
                </c:pt>
                <c:pt idx="15">
                  <c:v>195</c:v>
                </c:pt>
                <c:pt idx="16">
                  <c:v>196</c:v>
                </c:pt>
                <c:pt idx="17">
                  <c:v>196</c:v>
                </c:pt>
                <c:pt idx="18">
                  <c:v>196</c:v>
                </c:pt>
                <c:pt idx="19">
                  <c:v>196</c:v>
                </c:pt>
                <c:pt idx="20">
                  <c:v>195</c:v>
                </c:pt>
                <c:pt idx="21">
                  <c:v>195</c:v>
                </c:pt>
                <c:pt idx="22">
                  <c:v>195</c:v>
                </c:pt>
                <c:pt idx="23">
                  <c:v>195</c:v>
                </c:pt>
                <c:pt idx="24">
                  <c:v>195</c:v>
                </c:pt>
                <c:pt idx="25">
                  <c:v>195</c:v>
                </c:pt>
                <c:pt idx="26">
                  <c:v>197</c:v>
                </c:pt>
                <c:pt idx="27">
                  <c:v>197</c:v>
                </c:pt>
                <c:pt idx="28">
                  <c:v>197</c:v>
                </c:pt>
                <c:pt idx="29">
                  <c:v>197</c:v>
                </c:pt>
                <c:pt idx="30">
                  <c:v>197</c:v>
                </c:pt>
              </c:numCache>
            </c:numRef>
          </c:val>
          <c:smooth val="0"/>
          <c:extLst>
            <c:ext xmlns:c16="http://schemas.microsoft.com/office/drawing/2014/chart" uri="{C3380CC4-5D6E-409C-BE32-E72D297353CC}">
              <c16:uniqueId val="{00000005-4A45-4FF2-A550-B8DE8BD6F7B6}"/>
            </c:ext>
          </c:extLst>
        </c:ser>
        <c:dLbls>
          <c:showLegendKey val="0"/>
          <c:showVal val="0"/>
          <c:showCatName val="0"/>
          <c:showSerName val="0"/>
          <c:showPercent val="0"/>
          <c:showBubbleSize val="0"/>
        </c:dLbls>
        <c:marker val="1"/>
        <c:smooth val="0"/>
        <c:axId val="303245759"/>
        <c:axId val="303263039"/>
      </c:lineChart>
      <c:dateAx>
        <c:axId val="303245759"/>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303263039"/>
        <c:crosses val="autoZero"/>
        <c:auto val="1"/>
        <c:lblOffset val="100"/>
        <c:baseTimeUnit val="days"/>
      </c:dateAx>
      <c:valAx>
        <c:axId val="303263039"/>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30324575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38100" cap="flat" cmpd="sng" algn="ctr">
      <a:solidFill>
        <a:schemeClr val="tx1"/>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10010235207086"/>
          <c:y val="0.24707506431906148"/>
          <c:w val="0.84757986332789481"/>
          <c:h val="0.4866116236279962"/>
        </c:manualLayout>
      </c:layout>
      <c:barChart>
        <c:barDir val="col"/>
        <c:grouping val="clustered"/>
        <c:varyColors val="0"/>
        <c:ser>
          <c:idx val="0"/>
          <c:order val="0"/>
          <c:tx>
            <c:strRef>
              <c:f>PUR!$W$89</c:f>
              <c:strCache>
                <c:ptCount val="1"/>
                <c:pt idx="0">
                  <c:v>Purchase</c:v>
                </c:pt>
              </c:strCache>
            </c:strRef>
          </c:tx>
          <c:spPr>
            <a:solidFill>
              <a:srgbClr val="0000FF"/>
            </a:solidFill>
            <a:ln>
              <a:noFill/>
            </a:ln>
            <a:effectLst/>
          </c:spPr>
          <c:invertIfNegative val="0"/>
          <c:dPt>
            <c:idx val="17"/>
            <c:invertIfNegative val="0"/>
            <c:bubble3D val="0"/>
            <c:spPr>
              <a:solidFill>
                <a:srgbClr val="C00000"/>
              </a:solidFill>
              <a:ln>
                <a:noFill/>
              </a:ln>
              <a:effectLst/>
            </c:spPr>
            <c:extLst>
              <c:ext xmlns:c16="http://schemas.microsoft.com/office/drawing/2014/chart" uri="{C3380CC4-5D6E-409C-BE32-E72D297353CC}">
                <c16:uniqueId val="{00000001-24D5-407D-A704-C705BA8D350E}"/>
              </c:ext>
            </c:extLst>
          </c:dPt>
          <c:dPt>
            <c:idx val="22"/>
            <c:invertIfNegative val="0"/>
            <c:bubble3D val="0"/>
            <c:spPr>
              <a:solidFill>
                <a:srgbClr val="C00000"/>
              </a:solidFill>
              <a:ln>
                <a:noFill/>
              </a:ln>
              <a:effectLst/>
            </c:spPr>
            <c:extLst>
              <c:ext xmlns:c16="http://schemas.microsoft.com/office/drawing/2014/chart" uri="{C3380CC4-5D6E-409C-BE32-E72D297353CC}">
                <c16:uniqueId val="{00000003-24D5-407D-A704-C705BA8D350E}"/>
              </c:ext>
            </c:extLst>
          </c:dPt>
          <c:dPt>
            <c:idx val="24"/>
            <c:invertIfNegative val="0"/>
            <c:bubble3D val="0"/>
            <c:spPr>
              <a:solidFill>
                <a:srgbClr val="C00000"/>
              </a:solidFill>
              <a:ln>
                <a:noFill/>
              </a:ln>
              <a:effectLst/>
            </c:spPr>
            <c:extLst>
              <c:ext xmlns:c16="http://schemas.microsoft.com/office/drawing/2014/chart" uri="{C3380CC4-5D6E-409C-BE32-E72D297353CC}">
                <c16:uniqueId val="{00000005-24D5-407D-A704-C705BA8D350E}"/>
              </c:ext>
            </c:extLst>
          </c:dPt>
          <c:dLbls>
            <c:dLbl>
              <c:idx val="0"/>
              <c:delete val="1"/>
              <c:extLst>
                <c:ext xmlns:c15="http://schemas.microsoft.com/office/drawing/2012/chart" uri="{CE6537A1-D6FC-4f65-9D91-7224C49458BB}"/>
                <c:ext xmlns:c16="http://schemas.microsoft.com/office/drawing/2014/chart" uri="{C3380CC4-5D6E-409C-BE32-E72D297353CC}">
                  <c16:uniqueId val="{00000006-24D5-407D-A704-C705BA8D350E}"/>
                </c:ext>
              </c:extLst>
            </c:dLbl>
            <c:dLbl>
              <c:idx val="1"/>
              <c:delete val="1"/>
              <c:extLst>
                <c:ext xmlns:c15="http://schemas.microsoft.com/office/drawing/2012/chart" uri="{CE6537A1-D6FC-4f65-9D91-7224C49458BB}"/>
                <c:ext xmlns:c16="http://schemas.microsoft.com/office/drawing/2014/chart" uri="{C3380CC4-5D6E-409C-BE32-E72D297353CC}">
                  <c16:uniqueId val="{00000007-24D5-407D-A704-C705BA8D350E}"/>
                </c:ext>
              </c:extLst>
            </c:dLbl>
            <c:dLbl>
              <c:idx val="3"/>
              <c:delete val="1"/>
              <c:extLst>
                <c:ext xmlns:c15="http://schemas.microsoft.com/office/drawing/2012/chart" uri="{CE6537A1-D6FC-4f65-9D91-7224C49458BB}"/>
                <c:ext xmlns:c16="http://schemas.microsoft.com/office/drawing/2014/chart" uri="{C3380CC4-5D6E-409C-BE32-E72D297353CC}">
                  <c16:uniqueId val="{00000008-24D5-407D-A704-C705BA8D350E}"/>
                </c:ext>
              </c:extLst>
            </c:dLbl>
            <c:dLbl>
              <c:idx val="4"/>
              <c:delete val="1"/>
              <c:extLst>
                <c:ext xmlns:c15="http://schemas.microsoft.com/office/drawing/2012/chart" uri="{CE6537A1-D6FC-4f65-9D91-7224C49458BB}"/>
                <c:ext xmlns:c16="http://schemas.microsoft.com/office/drawing/2014/chart" uri="{C3380CC4-5D6E-409C-BE32-E72D297353CC}">
                  <c16:uniqueId val="{00000009-24D5-407D-A704-C705BA8D350E}"/>
                </c:ext>
              </c:extLst>
            </c:dLbl>
            <c:dLbl>
              <c:idx val="5"/>
              <c:delete val="1"/>
              <c:extLst>
                <c:ext xmlns:c15="http://schemas.microsoft.com/office/drawing/2012/chart" uri="{CE6537A1-D6FC-4f65-9D91-7224C49458BB}"/>
                <c:ext xmlns:c16="http://schemas.microsoft.com/office/drawing/2014/chart" uri="{C3380CC4-5D6E-409C-BE32-E72D297353CC}">
                  <c16:uniqueId val="{0000000A-24D5-407D-A704-C705BA8D350E}"/>
                </c:ext>
              </c:extLst>
            </c:dLbl>
            <c:dLbl>
              <c:idx val="7"/>
              <c:delete val="1"/>
              <c:extLst>
                <c:ext xmlns:c15="http://schemas.microsoft.com/office/drawing/2012/chart" uri="{CE6537A1-D6FC-4f65-9D91-7224C49458BB}"/>
                <c:ext xmlns:c16="http://schemas.microsoft.com/office/drawing/2014/chart" uri="{C3380CC4-5D6E-409C-BE32-E72D297353CC}">
                  <c16:uniqueId val="{0000000B-24D5-407D-A704-C705BA8D350E}"/>
                </c:ext>
              </c:extLst>
            </c:dLbl>
            <c:dLbl>
              <c:idx val="8"/>
              <c:delete val="1"/>
              <c:extLst>
                <c:ext xmlns:c15="http://schemas.microsoft.com/office/drawing/2012/chart" uri="{CE6537A1-D6FC-4f65-9D91-7224C49458BB}"/>
                <c:ext xmlns:c16="http://schemas.microsoft.com/office/drawing/2014/chart" uri="{C3380CC4-5D6E-409C-BE32-E72D297353CC}">
                  <c16:uniqueId val="{0000000C-24D5-407D-A704-C705BA8D350E}"/>
                </c:ext>
              </c:extLst>
            </c:dLbl>
            <c:dLbl>
              <c:idx val="10"/>
              <c:delete val="1"/>
              <c:extLst>
                <c:ext xmlns:c15="http://schemas.microsoft.com/office/drawing/2012/chart" uri="{CE6537A1-D6FC-4f65-9D91-7224C49458BB}"/>
                <c:ext xmlns:c16="http://schemas.microsoft.com/office/drawing/2014/chart" uri="{C3380CC4-5D6E-409C-BE32-E72D297353CC}">
                  <c16:uniqueId val="{0000000D-24D5-407D-A704-C705BA8D350E}"/>
                </c:ext>
              </c:extLst>
            </c:dLbl>
            <c:dLbl>
              <c:idx val="11"/>
              <c:delete val="1"/>
              <c:extLst>
                <c:ext xmlns:c15="http://schemas.microsoft.com/office/drawing/2012/chart" uri="{CE6537A1-D6FC-4f65-9D91-7224C49458BB}"/>
                <c:ext xmlns:c16="http://schemas.microsoft.com/office/drawing/2014/chart" uri="{C3380CC4-5D6E-409C-BE32-E72D297353CC}">
                  <c16:uniqueId val="{0000000E-24D5-407D-A704-C705BA8D350E}"/>
                </c:ext>
              </c:extLst>
            </c:dLbl>
            <c:dLbl>
              <c:idx val="12"/>
              <c:delete val="1"/>
              <c:extLst>
                <c:ext xmlns:c15="http://schemas.microsoft.com/office/drawing/2012/chart" uri="{CE6537A1-D6FC-4f65-9D91-7224C49458BB}"/>
                <c:ext xmlns:c16="http://schemas.microsoft.com/office/drawing/2014/chart" uri="{C3380CC4-5D6E-409C-BE32-E72D297353CC}">
                  <c16:uniqueId val="{0000000F-24D5-407D-A704-C705BA8D350E}"/>
                </c:ext>
              </c:extLst>
            </c:dLbl>
            <c:dLbl>
              <c:idx val="14"/>
              <c:delete val="1"/>
              <c:extLst>
                <c:ext xmlns:c15="http://schemas.microsoft.com/office/drawing/2012/chart" uri="{CE6537A1-D6FC-4f65-9D91-7224C49458BB}"/>
                <c:ext xmlns:c16="http://schemas.microsoft.com/office/drawing/2014/chart" uri="{C3380CC4-5D6E-409C-BE32-E72D297353CC}">
                  <c16:uniqueId val="{00000010-24D5-407D-A704-C705BA8D350E}"/>
                </c:ext>
              </c:extLst>
            </c:dLbl>
            <c:dLbl>
              <c:idx val="16"/>
              <c:delete val="1"/>
              <c:extLst>
                <c:ext xmlns:c15="http://schemas.microsoft.com/office/drawing/2012/chart" uri="{CE6537A1-D6FC-4f65-9D91-7224C49458BB}"/>
                <c:ext xmlns:c16="http://schemas.microsoft.com/office/drawing/2014/chart" uri="{C3380CC4-5D6E-409C-BE32-E72D297353CC}">
                  <c16:uniqueId val="{00000011-24D5-407D-A704-C705BA8D350E}"/>
                </c:ext>
              </c:extLst>
            </c:dLbl>
            <c:dLbl>
              <c:idx val="18"/>
              <c:delete val="1"/>
              <c:extLst>
                <c:ext xmlns:c15="http://schemas.microsoft.com/office/drawing/2012/chart" uri="{CE6537A1-D6FC-4f65-9D91-7224C49458BB}"/>
                <c:ext xmlns:c16="http://schemas.microsoft.com/office/drawing/2014/chart" uri="{C3380CC4-5D6E-409C-BE32-E72D297353CC}">
                  <c16:uniqueId val="{00000012-24D5-407D-A704-C705BA8D350E}"/>
                </c:ext>
              </c:extLst>
            </c:dLbl>
            <c:dLbl>
              <c:idx val="19"/>
              <c:delete val="1"/>
              <c:extLst>
                <c:ext xmlns:c15="http://schemas.microsoft.com/office/drawing/2012/chart" uri="{CE6537A1-D6FC-4f65-9D91-7224C49458BB}"/>
                <c:ext xmlns:c16="http://schemas.microsoft.com/office/drawing/2014/chart" uri="{C3380CC4-5D6E-409C-BE32-E72D297353CC}">
                  <c16:uniqueId val="{00000013-24D5-407D-A704-C705BA8D350E}"/>
                </c:ext>
              </c:extLst>
            </c:dLbl>
            <c:dLbl>
              <c:idx val="21"/>
              <c:delete val="1"/>
              <c:extLst>
                <c:ext xmlns:c15="http://schemas.microsoft.com/office/drawing/2012/chart" uri="{CE6537A1-D6FC-4f65-9D91-7224C49458BB}"/>
                <c:ext xmlns:c16="http://schemas.microsoft.com/office/drawing/2014/chart" uri="{C3380CC4-5D6E-409C-BE32-E72D297353CC}">
                  <c16:uniqueId val="{00000014-24D5-407D-A704-C705BA8D350E}"/>
                </c:ext>
              </c:extLst>
            </c:dLbl>
            <c:dLbl>
              <c:idx val="26"/>
              <c:delete val="1"/>
              <c:extLst>
                <c:ext xmlns:c15="http://schemas.microsoft.com/office/drawing/2012/chart" uri="{CE6537A1-D6FC-4f65-9D91-7224C49458BB}"/>
                <c:ext xmlns:c16="http://schemas.microsoft.com/office/drawing/2014/chart" uri="{C3380CC4-5D6E-409C-BE32-E72D297353CC}">
                  <c16:uniqueId val="{00000015-24D5-407D-A704-C705BA8D350E}"/>
                </c:ext>
              </c:extLst>
            </c:dLbl>
            <c:dLbl>
              <c:idx val="28"/>
              <c:delete val="1"/>
              <c:extLst>
                <c:ext xmlns:c15="http://schemas.microsoft.com/office/drawing/2012/chart" uri="{CE6537A1-D6FC-4f65-9D91-7224C49458BB}"/>
                <c:ext xmlns:c16="http://schemas.microsoft.com/office/drawing/2014/chart" uri="{C3380CC4-5D6E-409C-BE32-E72D297353CC}">
                  <c16:uniqueId val="{00000016-24D5-407D-A704-C705BA8D350E}"/>
                </c:ext>
              </c:extLst>
            </c:dLbl>
            <c:dLbl>
              <c:idx val="29"/>
              <c:delete val="1"/>
              <c:extLst>
                <c:ext xmlns:c15="http://schemas.microsoft.com/office/drawing/2012/chart" uri="{CE6537A1-D6FC-4f65-9D91-7224C49458BB}"/>
                <c:ext xmlns:c16="http://schemas.microsoft.com/office/drawing/2014/chart" uri="{C3380CC4-5D6E-409C-BE32-E72D297353CC}">
                  <c16:uniqueId val="{00000017-24D5-407D-A704-C705BA8D350E}"/>
                </c:ext>
              </c:extLst>
            </c:dLbl>
            <c:dLbl>
              <c:idx val="30"/>
              <c:delete val="1"/>
              <c:extLst>
                <c:ext xmlns:c15="http://schemas.microsoft.com/office/drawing/2012/chart" uri="{CE6537A1-D6FC-4f65-9D91-7224C49458BB}"/>
                <c:ext xmlns:c16="http://schemas.microsoft.com/office/drawing/2014/chart" uri="{C3380CC4-5D6E-409C-BE32-E72D297353CC}">
                  <c16:uniqueId val="{00000018-24D5-407D-A704-C705BA8D350E}"/>
                </c:ext>
              </c:extLst>
            </c:dLbl>
            <c:spPr>
              <a:noFill/>
              <a:ln>
                <a:noFill/>
              </a:ln>
              <a:effectLst/>
            </c:spPr>
            <c:txPr>
              <a:bodyPr rot="0" spcFirstLastPara="1" vertOverflow="ellipsis" vert="horz" wrap="square" lIns="0" tIns="0" rIns="0" bIns="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numRef>
              <c:f>PUR!$V$90:$V$120</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PUR!$W$90:$W$120</c:f>
              <c:numCache>
                <c:formatCode>General</c:formatCode>
                <c:ptCount val="31"/>
                <c:pt idx="0">
                  <c:v>0</c:v>
                </c:pt>
                <c:pt idx="1">
                  <c:v>0</c:v>
                </c:pt>
                <c:pt idx="2">
                  <c:v>10</c:v>
                </c:pt>
                <c:pt idx="3">
                  <c:v>0</c:v>
                </c:pt>
                <c:pt idx="4">
                  <c:v>0</c:v>
                </c:pt>
                <c:pt idx="5">
                  <c:v>0</c:v>
                </c:pt>
                <c:pt idx="6">
                  <c:v>10</c:v>
                </c:pt>
                <c:pt idx="7">
                  <c:v>0</c:v>
                </c:pt>
                <c:pt idx="8">
                  <c:v>0</c:v>
                </c:pt>
                <c:pt idx="9">
                  <c:v>10</c:v>
                </c:pt>
                <c:pt idx="10">
                  <c:v>0</c:v>
                </c:pt>
                <c:pt idx="11">
                  <c:v>0</c:v>
                </c:pt>
                <c:pt idx="12">
                  <c:v>0</c:v>
                </c:pt>
                <c:pt idx="13">
                  <c:v>5</c:v>
                </c:pt>
                <c:pt idx="14">
                  <c:v>0</c:v>
                </c:pt>
                <c:pt idx="15">
                  <c:v>5</c:v>
                </c:pt>
                <c:pt idx="16">
                  <c:v>0</c:v>
                </c:pt>
                <c:pt idx="17">
                  <c:v>10</c:v>
                </c:pt>
                <c:pt idx="18">
                  <c:v>0</c:v>
                </c:pt>
                <c:pt idx="19">
                  <c:v>0</c:v>
                </c:pt>
                <c:pt idx="20">
                  <c:v>5</c:v>
                </c:pt>
                <c:pt idx="21">
                  <c:v>0</c:v>
                </c:pt>
                <c:pt idx="22">
                  <c:v>10</c:v>
                </c:pt>
                <c:pt idx="23">
                  <c:v>5</c:v>
                </c:pt>
                <c:pt idx="24">
                  <c:v>10</c:v>
                </c:pt>
                <c:pt idx="25">
                  <c:v>10</c:v>
                </c:pt>
                <c:pt idx="26">
                  <c:v>0</c:v>
                </c:pt>
                <c:pt idx="27">
                  <c:v>10</c:v>
                </c:pt>
                <c:pt idx="28">
                  <c:v>0</c:v>
                </c:pt>
                <c:pt idx="29">
                  <c:v>0</c:v>
                </c:pt>
                <c:pt idx="30">
                  <c:v>0</c:v>
                </c:pt>
              </c:numCache>
            </c:numRef>
          </c:val>
          <c:extLst>
            <c:ext xmlns:c16="http://schemas.microsoft.com/office/drawing/2014/chart" uri="{C3380CC4-5D6E-409C-BE32-E72D297353CC}">
              <c16:uniqueId val="{00000019-24D5-407D-A704-C705BA8D350E}"/>
            </c:ext>
          </c:extLst>
        </c:ser>
        <c:dLbls>
          <c:showLegendKey val="0"/>
          <c:showVal val="0"/>
          <c:showCatName val="0"/>
          <c:showSerName val="0"/>
          <c:showPercent val="0"/>
          <c:showBubbleSize val="0"/>
        </c:dLbls>
        <c:gapWidth val="50"/>
        <c:axId val="253424751"/>
        <c:axId val="253431471"/>
      </c:barChart>
      <c:lineChart>
        <c:grouping val="standard"/>
        <c:varyColors val="0"/>
        <c:ser>
          <c:idx val="1"/>
          <c:order val="1"/>
          <c:tx>
            <c:strRef>
              <c:f>PUR!$X$89</c:f>
              <c:strCache>
                <c:ptCount val="1"/>
                <c:pt idx="0">
                  <c:v>CP</c:v>
                </c:pt>
              </c:strCache>
            </c:strRef>
          </c:tx>
          <c:spPr>
            <a:ln w="19050" cap="rnd">
              <a:solidFill>
                <a:srgbClr val="FFC000"/>
              </a:solidFill>
              <a:round/>
            </a:ln>
            <a:effectLst/>
          </c:spPr>
          <c:marker>
            <c:symbol val="none"/>
          </c:marker>
          <c:cat>
            <c:numRef>
              <c:f>PUR!$V$90:$V$120</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PUR!$X$90:$X$120</c:f>
              <c:numCache>
                <c:formatCode>[$₹]#,##0</c:formatCode>
                <c:ptCount val="31"/>
                <c:pt idx="0">
                  <c:v>750</c:v>
                </c:pt>
                <c:pt idx="1">
                  <c:v>750</c:v>
                </c:pt>
                <c:pt idx="2">
                  <c:v>750</c:v>
                </c:pt>
                <c:pt idx="3">
                  <c:v>750</c:v>
                </c:pt>
                <c:pt idx="4">
                  <c:v>750</c:v>
                </c:pt>
                <c:pt idx="5">
                  <c:v>750</c:v>
                </c:pt>
                <c:pt idx="6">
                  <c:v>750</c:v>
                </c:pt>
                <c:pt idx="7">
                  <c:v>750</c:v>
                </c:pt>
                <c:pt idx="8">
                  <c:v>750</c:v>
                </c:pt>
                <c:pt idx="9">
                  <c:v>750</c:v>
                </c:pt>
                <c:pt idx="10">
                  <c:v>750</c:v>
                </c:pt>
                <c:pt idx="11">
                  <c:v>750</c:v>
                </c:pt>
                <c:pt idx="12">
                  <c:v>750</c:v>
                </c:pt>
                <c:pt idx="13">
                  <c:v>750</c:v>
                </c:pt>
                <c:pt idx="14">
                  <c:v>755</c:v>
                </c:pt>
                <c:pt idx="15">
                  <c:v>755</c:v>
                </c:pt>
                <c:pt idx="16">
                  <c:v>755</c:v>
                </c:pt>
                <c:pt idx="17">
                  <c:v>755</c:v>
                </c:pt>
                <c:pt idx="18">
                  <c:v>755</c:v>
                </c:pt>
                <c:pt idx="19">
                  <c:v>755</c:v>
                </c:pt>
                <c:pt idx="20">
                  <c:v>755</c:v>
                </c:pt>
                <c:pt idx="21">
                  <c:v>755</c:v>
                </c:pt>
                <c:pt idx="22">
                  <c:v>755</c:v>
                </c:pt>
                <c:pt idx="23">
                  <c:v>755</c:v>
                </c:pt>
                <c:pt idx="24">
                  <c:v>755</c:v>
                </c:pt>
                <c:pt idx="25">
                  <c:v>750</c:v>
                </c:pt>
                <c:pt idx="26">
                  <c:v>750</c:v>
                </c:pt>
                <c:pt idx="27">
                  <c:v>750</c:v>
                </c:pt>
                <c:pt idx="28">
                  <c:v>750</c:v>
                </c:pt>
                <c:pt idx="29">
                  <c:v>750</c:v>
                </c:pt>
                <c:pt idx="30">
                  <c:v>750</c:v>
                </c:pt>
              </c:numCache>
            </c:numRef>
          </c:val>
          <c:smooth val="0"/>
          <c:extLst>
            <c:ext xmlns:c16="http://schemas.microsoft.com/office/drawing/2014/chart" uri="{C3380CC4-5D6E-409C-BE32-E72D297353CC}">
              <c16:uniqueId val="{0000001A-24D5-407D-A704-C705BA8D350E}"/>
            </c:ext>
          </c:extLst>
        </c:ser>
        <c:dLbls>
          <c:showLegendKey val="0"/>
          <c:showVal val="0"/>
          <c:showCatName val="0"/>
          <c:showSerName val="0"/>
          <c:showPercent val="0"/>
          <c:showBubbleSize val="0"/>
        </c:dLbls>
        <c:marker val="1"/>
        <c:smooth val="0"/>
        <c:axId val="253424751"/>
        <c:axId val="253431471"/>
      </c:lineChart>
      <c:dateAx>
        <c:axId val="253424751"/>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53431471"/>
        <c:crosses val="autoZero"/>
        <c:auto val="1"/>
        <c:lblOffset val="100"/>
        <c:baseTimeUnit val="days"/>
      </c:dateAx>
      <c:valAx>
        <c:axId val="2534314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342475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38100" cap="flat" cmpd="sng" algn="ctr">
      <a:solidFill>
        <a:schemeClr val="tx1"/>
      </a:solidFill>
      <a:round/>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P_L!$A$3</c:f>
              <c:strCache>
                <c:ptCount val="1"/>
                <c:pt idx="0">
                  <c:v>Avg Purchase Price</c:v>
                </c:pt>
              </c:strCache>
            </c:strRef>
          </c:tx>
          <c:spPr>
            <a:solidFill>
              <a:srgbClr val="00B0F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a:bevelT w="25400" h="25400" prst="slope"/>
            </a:sp3d>
          </c:spPr>
          <c:invertIfNegative val="0"/>
          <c:dLbls>
            <c:spPr>
              <a:noFill/>
              <a:ln>
                <a:noFill/>
              </a:ln>
              <a:effectLst/>
            </c:spPr>
            <c:txPr>
              <a:bodyPr rot="0" spcFirstLastPara="1" vertOverflow="ellipsis" vert="horz" wrap="square" anchor="ctr" anchorCtr="1"/>
              <a:lstStyle/>
              <a:p>
                <a:pPr>
                  <a:defRPr lang="en-US" sz="900" b="0" i="0" u="none" strike="noStrike" kern="1200" baseline="0">
                    <a:solidFill>
                      <a:schemeClr val="tx1"/>
                    </a:solidFill>
                    <a:latin typeface="Tohama"/>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P_L!$B$2:$P$2</c:f>
              <c:strCache>
                <c:ptCount val="15"/>
                <c:pt idx="0">
                  <c:v>RICE</c:v>
                </c:pt>
                <c:pt idx="1">
                  <c:v>FLOUR</c:v>
                </c:pt>
                <c:pt idx="2">
                  <c:v>MAIDA</c:v>
                </c:pt>
                <c:pt idx="3">
                  <c:v>SUZI</c:v>
                </c:pt>
                <c:pt idx="4">
                  <c:v>TOOR DAL</c:v>
                </c:pt>
                <c:pt idx="5">
                  <c:v>NAMKEEN</c:v>
                </c:pt>
                <c:pt idx="6">
                  <c:v>BISCUIT</c:v>
                </c:pt>
                <c:pt idx="7">
                  <c:v>EGG</c:v>
                </c:pt>
                <c:pt idx="8">
                  <c:v>SUGAR</c:v>
                </c:pt>
                <c:pt idx="9">
                  <c:v>COOKING OIL</c:v>
                </c:pt>
                <c:pt idx="10">
                  <c:v>GHEE</c:v>
                </c:pt>
                <c:pt idx="11">
                  <c:v>MILK &amp; DAIRY</c:v>
                </c:pt>
                <c:pt idx="12">
                  <c:v>DRY FRUITS</c:v>
                </c:pt>
                <c:pt idx="13">
                  <c:v>BREADS</c:v>
                </c:pt>
                <c:pt idx="14">
                  <c:v>SALT</c:v>
                </c:pt>
              </c:strCache>
            </c:strRef>
          </c:cat>
          <c:val>
            <c:numRef>
              <c:f>P_L!$B$3:$P$3</c:f>
              <c:numCache>
                <c:formatCode>0.0</c:formatCode>
                <c:ptCount val="15"/>
                <c:pt idx="0">
                  <c:v>47.645161290322584</c:v>
                </c:pt>
                <c:pt idx="1">
                  <c:v>35.935483870967744</c:v>
                </c:pt>
                <c:pt idx="2">
                  <c:v>39.903225806451616</c:v>
                </c:pt>
                <c:pt idx="3">
                  <c:v>54.516129032258064</c:v>
                </c:pt>
                <c:pt idx="4">
                  <c:v>194.83870967741936</c:v>
                </c:pt>
                <c:pt idx="5">
                  <c:v>100.90322580645162</c:v>
                </c:pt>
                <c:pt idx="6">
                  <c:v>90.193548387096769</c:v>
                </c:pt>
                <c:pt idx="7">
                  <c:v>5.67741935483871</c:v>
                </c:pt>
                <c:pt idx="8">
                  <c:v>38.516129032258064</c:v>
                </c:pt>
                <c:pt idx="9">
                  <c:v>120.48387096774194</c:v>
                </c:pt>
                <c:pt idx="10">
                  <c:v>532.35483870967744</c:v>
                </c:pt>
                <c:pt idx="11">
                  <c:v>57.193548387096776</c:v>
                </c:pt>
                <c:pt idx="12">
                  <c:v>751.77419354838707</c:v>
                </c:pt>
                <c:pt idx="13">
                  <c:v>42.225806451612904</c:v>
                </c:pt>
                <c:pt idx="14">
                  <c:v>23</c:v>
                </c:pt>
              </c:numCache>
            </c:numRef>
          </c:val>
          <c:extLst>
            <c:ext xmlns:c16="http://schemas.microsoft.com/office/drawing/2014/chart" uri="{C3380CC4-5D6E-409C-BE32-E72D297353CC}">
              <c16:uniqueId val="{00000000-6368-4D95-BDD3-32D2FA9B091C}"/>
            </c:ext>
          </c:extLst>
        </c:ser>
        <c:ser>
          <c:idx val="1"/>
          <c:order val="1"/>
          <c:tx>
            <c:strRef>
              <c:f>P_L!$A$4</c:f>
              <c:strCache>
                <c:ptCount val="1"/>
                <c:pt idx="0">
                  <c:v>Avg Selling Price</c:v>
                </c:pt>
              </c:strCache>
            </c:strRef>
          </c:tx>
          <c:spPr>
            <a:solidFill>
              <a:srgbClr val="FFC000"/>
            </a:solidFill>
            <a:ln>
              <a:noFill/>
            </a:ln>
            <a:effectLst>
              <a:outerShdw blurRad="57150" dist="19050" dir="5400000" algn="ctr" rotWithShape="0">
                <a:srgbClr val="000000">
                  <a:alpha val="63000"/>
                </a:srgbClr>
              </a:outerShdw>
            </a:effectLst>
            <a:scene3d>
              <a:camera prst="orthographicFront">
                <a:rot lat="0" lon="0" rev="0"/>
              </a:camera>
              <a:lightRig rig="threePt" dir="tl"/>
            </a:scene3d>
            <a:sp3d>
              <a:bevelT w="25400" h="25400" prst="slope"/>
            </a:sp3d>
          </c:spPr>
          <c:invertIfNegative val="0"/>
          <c:dLbls>
            <c:spPr>
              <a:noFill/>
              <a:ln>
                <a:noFill/>
              </a:ln>
              <a:effectLst/>
            </c:spPr>
            <c:txPr>
              <a:bodyPr rot="0" spcFirstLastPara="1" vertOverflow="ellipsis" vert="horz" wrap="square" anchor="ctr" anchorCtr="1"/>
              <a:lstStyle/>
              <a:p>
                <a:pPr>
                  <a:defRPr lang="en-US" sz="900" b="0" i="0" u="none" strike="noStrike" kern="1200" baseline="0">
                    <a:solidFill>
                      <a:schemeClr val="tx1"/>
                    </a:solidFill>
                    <a:latin typeface="Tohama"/>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P_L!$B$2:$P$2</c:f>
              <c:strCache>
                <c:ptCount val="15"/>
                <c:pt idx="0">
                  <c:v>RICE</c:v>
                </c:pt>
                <c:pt idx="1">
                  <c:v>FLOUR</c:v>
                </c:pt>
                <c:pt idx="2">
                  <c:v>MAIDA</c:v>
                </c:pt>
                <c:pt idx="3">
                  <c:v>SUZI</c:v>
                </c:pt>
                <c:pt idx="4">
                  <c:v>TOOR DAL</c:v>
                </c:pt>
                <c:pt idx="5">
                  <c:v>NAMKEEN</c:v>
                </c:pt>
                <c:pt idx="6">
                  <c:v>BISCUIT</c:v>
                </c:pt>
                <c:pt idx="7">
                  <c:v>EGG</c:v>
                </c:pt>
                <c:pt idx="8">
                  <c:v>SUGAR</c:v>
                </c:pt>
                <c:pt idx="9">
                  <c:v>COOKING OIL</c:v>
                </c:pt>
                <c:pt idx="10">
                  <c:v>GHEE</c:v>
                </c:pt>
                <c:pt idx="11">
                  <c:v>MILK &amp; DAIRY</c:v>
                </c:pt>
                <c:pt idx="12">
                  <c:v>DRY FRUITS</c:v>
                </c:pt>
                <c:pt idx="13">
                  <c:v>BREADS</c:v>
                </c:pt>
                <c:pt idx="14">
                  <c:v>SALT</c:v>
                </c:pt>
              </c:strCache>
            </c:strRef>
          </c:cat>
          <c:val>
            <c:numRef>
              <c:f>P_L!$B$4:$P$4</c:f>
              <c:numCache>
                <c:formatCode>0.0</c:formatCode>
                <c:ptCount val="15"/>
                <c:pt idx="0">
                  <c:v>51.483870967741936</c:v>
                </c:pt>
                <c:pt idx="1">
                  <c:v>39.548387096774199</c:v>
                </c:pt>
                <c:pt idx="2">
                  <c:v>43.096774193548384</c:v>
                </c:pt>
                <c:pt idx="3">
                  <c:v>58.483870967741936</c:v>
                </c:pt>
                <c:pt idx="4">
                  <c:v>207.58064516129033</c:v>
                </c:pt>
                <c:pt idx="5">
                  <c:v>111.41935483870968</c:v>
                </c:pt>
                <c:pt idx="6">
                  <c:v>102.06451612903226</c:v>
                </c:pt>
                <c:pt idx="7">
                  <c:v>6.67741935483871</c:v>
                </c:pt>
                <c:pt idx="8">
                  <c:v>41.516129032258064</c:v>
                </c:pt>
                <c:pt idx="9">
                  <c:v>130.48387096774192</c:v>
                </c:pt>
                <c:pt idx="10">
                  <c:v>603.35483870967744</c:v>
                </c:pt>
                <c:pt idx="11">
                  <c:v>60.193548387096776</c:v>
                </c:pt>
                <c:pt idx="12">
                  <c:v>901.9677419354839</c:v>
                </c:pt>
                <c:pt idx="13">
                  <c:v>45.225806451612904</c:v>
                </c:pt>
                <c:pt idx="14">
                  <c:v>25.387096774193548</c:v>
                </c:pt>
              </c:numCache>
            </c:numRef>
          </c:val>
          <c:extLst>
            <c:ext xmlns:c16="http://schemas.microsoft.com/office/drawing/2014/chart" uri="{C3380CC4-5D6E-409C-BE32-E72D297353CC}">
              <c16:uniqueId val="{00000001-6368-4D95-BDD3-32D2FA9B091C}"/>
            </c:ext>
          </c:extLst>
        </c:ser>
        <c:dLbls>
          <c:showLegendKey val="0"/>
          <c:showVal val="0"/>
          <c:showCatName val="0"/>
          <c:showSerName val="0"/>
          <c:showPercent val="0"/>
          <c:showBubbleSize val="0"/>
        </c:dLbls>
        <c:gapWidth val="100"/>
        <c:overlap val="-24"/>
        <c:axId val="1420817999"/>
        <c:axId val="1420824239"/>
      </c:barChart>
      <c:catAx>
        <c:axId val="1420817999"/>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5400000" spcFirstLastPara="1" vertOverflow="ellipsis" wrap="square" anchor="ctr" anchorCtr="1"/>
          <a:lstStyle/>
          <a:p>
            <a:pPr>
              <a:defRPr lang="en-US" sz="1050" b="0" i="0" u="none" strike="noStrike" kern="1200" baseline="0">
                <a:solidFill>
                  <a:schemeClr val="tx1"/>
                </a:solidFill>
                <a:latin typeface="Tohama"/>
                <a:ea typeface="+mn-ea"/>
                <a:cs typeface="+mn-cs"/>
              </a:defRPr>
            </a:pPr>
            <a:endParaRPr lang="en-US"/>
          </a:p>
        </c:txPr>
        <c:crossAx val="1420824239"/>
        <c:crosses val="autoZero"/>
        <c:auto val="1"/>
        <c:lblAlgn val="ctr"/>
        <c:lblOffset val="100"/>
        <c:noMultiLvlLbl val="0"/>
      </c:catAx>
      <c:valAx>
        <c:axId val="1420824239"/>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lang="en-US" sz="1050" b="0" i="0" u="none" strike="noStrike" kern="1200" baseline="0">
                <a:solidFill>
                  <a:schemeClr val="tx1"/>
                </a:solidFill>
                <a:latin typeface="Tohama"/>
                <a:ea typeface="+mn-ea"/>
                <a:cs typeface="+mn-cs"/>
              </a:defRPr>
            </a:pPr>
            <a:endParaRPr lang="en-US"/>
          </a:p>
        </c:txPr>
        <c:crossAx val="142081799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en-US" sz="1050" b="0" i="0" u="none" strike="noStrike" kern="1200" baseline="0">
              <a:solidFill>
                <a:schemeClr val="tx1"/>
              </a:solidFill>
              <a:latin typeface="Tohama"/>
              <a:ea typeface="+mn-ea"/>
              <a:cs typeface="+mn-cs"/>
            </a:defRPr>
          </a:pPr>
          <a:endParaRPr lang="en-US"/>
        </a:p>
      </c:txPr>
    </c:legend>
    <c:plotVisOnly val="1"/>
    <c:dispBlanksAs val="gap"/>
    <c:showDLblsOverMax val="0"/>
  </c:chart>
  <c:spPr>
    <a:noFill/>
    <a:ln w="12700" cap="flat" cmpd="sng" algn="ctr">
      <a:solidFill>
        <a:schemeClr val="accent6"/>
      </a:solidFill>
      <a:prstDash val="solid"/>
      <a:miter lim="800000"/>
    </a:ln>
    <a:effectLst>
      <a:softEdge rad="12700"/>
    </a:effectLst>
  </c:spPr>
  <c:txPr>
    <a:bodyPr/>
    <a:lstStyle/>
    <a:p>
      <a:pPr>
        <a:defRPr lang="en-US" sz="1050" b="0" i="0" u="none" strike="noStrike" kern="1200" baseline="0">
          <a:solidFill>
            <a:schemeClr val="tx1"/>
          </a:solidFill>
          <a:latin typeface="Tohama"/>
          <a:ea typeface="+mn-ea"/>
          <a:cs typeface="+mn-cs"/>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087923093872253E-2"/>
          <c:y val="3.5543808825703287E-2"/>
          <c:w val="0.91638662001020033"/>
          <c:h val="0.74265697222214444"/>
        </c:manualLayout>
      </c:layout>
      <c:barChart>
        <c:barDir val="col"/>
        <c:grouping val="clustered"/>
        <c:varyColors val="0"/>
        <c:ser>
          <c:idx val="0"/>
          <c:order val="0"/>
          <c:tx>
            <c:strRef>
              <c:f>P_L!$AC$7</c:f>
              <c:strCache>
                <c:ptCount val="1"/>
                <c:pt idx="0">
                  <c:v>% OF TOTAL PROFIT</c:v>
                </c:pt>
              </c:strCache>
            </c:strRef>
          </c:tx>
          <c:spPr>
            <a:solidFill>
              <a:srgbClr val="FFC000"/>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P_L!$AB$8:$AB$22</c:f>
              <c:strCache>
                <c:ptCount val="15"/>
                <c:pt idx="0">
                  <c:v>RICE</c:v>
                </c:pt>
                <c:pt idx="1">
                  <c:v>FLOUR</c:v>
                </c:pt>
                <c:pt idx="2">
                  <c:v>MAIDA</c:v>
                </c:pt>
                <c:pt idx="3">
                  <c:v>SUZI</c:v>
                </c:pt>
                <c:pt idx="4">
                  <c:v>TOOR DAL</c:v>
                </c:pt>
                <c:pt idx="5">
                  <c:v>NAMKEEN</c:v>
                </c:pt>
                <c:pt idx="6">
                  <c:v>BISCUIT</c:v>
                </c:pt>
                <c:pt idx="7">
                  <c:v>EGG</c:v>
                </c:pt>
                <c:pt idx="8">
                  <c:v>SUGAR</c:v>
                </c:pt>
                <c:pt idx="9">
                  <c:v>COOKING OIL</c:v>
                </c:pt>
                <c:pt idx="10">
                  <c:v>GHEE</c:v>
                </c:pt>
                <c:pt idx="11">
                  <c:v>MILK &amp; DAIRY</c:v>
                </c:pt>
                <c:pt idx="12">
                  <c:v>DRY FRUITS</c:v>
                </c:pt>
                <c:pt idx="13">
                  <c:v>BREADS</c:v>
                </c:pt>
                <c:pt idx="14">
                  <c:v>SALT</c:v>
                </c:pt>
              </c:strCache>
            </c:strRef>
          </c:cat>
          <c:val>
            <c:numRef>
              <c:f>P_L!$AC$8:$AC$22</c:f>
              <c:numCache>
                <c:formatCode>0%</c:formatCode>
                <c:ptCount val="15"/>
                <c:pt idx="0">
                  <c:v>0.1400179776168792</c:v>
                </c:pt>
                <c:pt idx="1">
                  <c:v>0.12702865553108053</c:v>
                </c:pt>
                <c:pt idx="2">
                  <c:v>1.8827108665804004E-2</c:v>
                </c:pt>
                <c:pt idx="3">
                  <c:v>1.6960202297578948E-2</c:v>
                </c:pt>
                <c:pt idx="4">
                  <c:v>4.6188646443493978E-2</c:v>
                </c:pt>
                <c:pt idx="5">
                  <c:v>7.2187046238035499E-2</c:v>
                </c:pt>
                <c:pt idx="6">
                  <c:v>2.9524778490077737E-2</c:v>
                </c:pt>
                <c:pt idx="7">
                  <c:v>2.0279146952201271E-2</c:v>
                </c:pt>
                <c:pt idx="8">
                  <c:v>4.3333958928059899E-2</c:v>
                </c:pt>
                <c:pt idx="9">
                  <c:v>0.11021662040558294</c:v>
                </c:pt>
                <c:pt idx="10">
                  <c:v>0.1406402797396209</c:v>
                </c:pt>
                <c:pt idx="11">
                  <c:v>5.275739107243399E-2</c:v>
                </c:pt>
                <c:pt idx="12">
                  <c:v>0.16764621630431562</c:v>
                </c:pt>
                <c:pt idx="13">
                  <c:v>6.9144680304631702E-3</c:v>
                </c:pt>
                <c:pt idx="14">
                  <c:v>7.4775032843723147E-3</c:v>
                </c:pt>
              </c:numCache>
            </c:numRef>
          </c:val>
          <c:extLst>
            <c:ext xmlns:c16="http://schemas.microsoft.com/office/drawing/2014/chart" uri="{C3380CC4-5D6E-409C-BE32-E72D297353CC}">
              <c16:uniqueId val="{00000000-F2FA-438E-AEFD-D45007FF650E}"/>
            </c:ext>
          </c:extLst>
        </c:ser>
        <c:ser>
          <c:idx val="1"/>
          <c:order val="1"/>
          <c:tx>
            <c:strRef>
              <c:f>P_L!$AD$7</c:f>
              <c:strCache>
                <c:ptCount val="1"/>
                <c:pt idx="0">
                  <c:v>% OF TOTAL REVENUE</c:v>
                </c:pt>
              </c:strCache>
            </c:strRef>
          </c:tx>
          <c:spPr>
            <a:solidFill>
              <a:srgbClr val="00B0F0"/>
            </a:solidFill>
            <a:ln>
              <a:noFill/>
            </a:ln>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P_L!$AB$8:$AB$22</c:f>
              <c:strCache>
                <c:ptCount val="15"/>
                <c:pt idx="0">
                  <c:v>RICE</c:v>
                </c:pt>
                <c:pt idx="1">
                  <c:v>FLOUR</c:v>
                </c:pt>
                <c:pt idx="2">
                  <c:v>MAIDA</c:v>
                </c:pt>
                <c:pt idx="3">
                  <c:v>SUZI</c:v>
                </c:pt>
                <c:pt idx="4">
                  <c:v>TOOR DAL</c:v>
                </c:pt>
                <c:pt idx="5">
                  <c:v>NAMKEEN</c:v>
                </c:pt>
                <c:pt idx="6">
                  <c:v>BISCUIT</c:v>
                </c:pt>
                <c:pt idx="7">
                  <c:v>EGG</c:v>
                </c:pt>
                <c:pt idx="8">
                  <c:v>SUGAR</c:v>
                </c:pt>
                <c:pt idx="9">
                  <c:v>COOKING OIL</c:v>
                </c:pt>
                <c:pt idx="10">
                  <c:v>GHEE</c:v>
                </c:pt>
                <c:pt idx="11">
                  <c:v>MILK &amp; DAIRY</c:v>
                </c:pt>
                <c:pt idx="12">
                  <c:v>DRY FRUITS</c:v>
                </c:pt>
                <c:pt idx="13">
                  <c:v>BREADS</c:v>
                </c:pt>
                <c:pt idx="14">
                  <c:v>SALT</c:v>
                </c:pt>
              </c:strCache>
            </c:strRef>
          </c:cat>
          <c:val>
            <c:numRef>
              <c:f>P_L!$AD$8:$AD$22</c:f>
              <c:numCache>
                <c:formatCode>0%</c:formatCode>
                <c:ptCount val="15"/>
                <c:pt idx="0">
                  <c:v>0.13150340957258264</c:v>
                </c:pt>
                <c:pt idx="1">
                  <c:v>0.10975080746511726</c:v>
                </c:pt>
                <c:pt idx="2">
                  <c:v>1.7042905337573713E-2</c:v>
                </c:pt>
                <c:pt idx="3">
                  <c:v>1.976709310078999E-2</c:v>
                </c:pt>
                <c:pt idx="4">
                  <c:v>6.4065509403281415E-2</c:v>
                </c:pt>
                <c:pt idx="5">
                  <c:v>7.3329978707213028E-2</c:v>
                </c:pt>
                <c:pt idx="6">
                  <c:v>2.7203456421671546E-2</c:v>
                </c:pt>
                <c:pt idx="7">
                  <c:v>1.9164747671798585E-2</c:v>
                </c:pt>
                <c:pt idx="8">
                  <c:v>5.9178579307575425E-2</c:v>
                </c:pt>
                <c:pt idx="9">
                  <c:v>0.1228214553954534</c:v>
                </c:pt>
                <c:pt idx="10">
                  <c:v>0.10463458950035075</c:v>
                </c:pt>
                <c:pt idx="11">
                  <c:v>0.10930710445363799</c:v>
                </c:pt>
                <c:pt idx="12">
                  <c:v>0.12077521608832417</c:v>
                </c:pt>
                <c:pt idx="13">
                  <c:v>1.3048338840373503E-2</c:v>
                </c:pt>
                <c:pt idx="14">
                  <c:v>8.4068087342566E-3</c:v>
                </c:pt>
              </c:numCache>
            </c:numRef>
          </c:val>
          <c:extLst>
            <c:ext xmlns:c16="http://schemas.microsoft.com/office/drawing/2014/chart" uri="{C3380CC4-5D6E-409C-BE32-E72D297353CC}">
              <c16:uniqueId val="{00000001-F2FA-438E-AEFD-D45007FF650E}"/>
            </c:ext>
          </c:extLst>
        </c:ser>
        <c:dLbls>
          <c:showLegendKey val="0"/>
          <c:showVal val="0"/>
          <c:showCatName val="0"/>
          <c:showSerName val="0"/>
          <c:showPercent val="0"/>
          <c:showBubbleSize val="0"/>
        </c:dLbls>
        <c:gapWidth val="50"/>
        <c:overlap val="-27"/>
        <c:axId val="425284127"/>
        <c:axId val="1038329231"/>
      </c:barChart>
      <c:catAx>
        <c:axId val="425284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038329231"/>
        <c:crosses val="autoZero"/>
        <c:auto val="1"/>
        <c:lblAlgn val="ctr"/>
        <c:lblOffset val="100"/>
        <c:noMultiLvlLbl val="0"/>
      </c:catAx>
      <c:valAx>
        <c:axId val="1038329231"/>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425284127"/>
        <c:crosses val="autoZero"/>
        <c:crossBetween val="between"/>
      </c:valAx>
      <c:spPr>
        <a:noFill/>
        <a:ln>
          <a:noFill/>
        </a:ln>
        <a:effectLst/>
      </c:spPr>
    </c:plotArea>
    <c:legend>
      <c:legendPos val="b"/>
      <c:layout>
        <c:manualLayout>
          <c:xMode val="edge"/>
          <c:yMode val="edge"/>
          <c:x val="0.18331556569121898"/>
          <c:y val="9.2561472088695702E-3"/>
          <c:w val="0.54695744587877282"/>
          <c:h val="5.3679801931680066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05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INV!$T$15</c:f>
              <c:strCache>
                <c:ptCount val="1"/>
                <c:pt idx="0">
                  <c:v>Avg Sales</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INV!$U$14:$AI$14</c:f>
              <c:strCache>
                <c:ptCount val="15"/>
                <c:pt idx="0">
                  <c:v>RICE</c:v>
                </c:pt>
                <c:pt idx="1">
                  <c:v>FLOUR</c:v>
                </c:pt>
                <c:pt idx="2">
                  <c:v>MAIDA</c:v>
                </c:pt>
                <c:pt idx="3">
                  <c:v>SUZI</c:v>
                </c:pt>
                <c:pt idx="4">
                  <c:v>TOOR DAL</c:v>
                </c:pt>
                <c:pt idx="5">
                  <c:v>NAMKEEN</c:v>
                </c:pt>
                <c:pt idx="6">
                  <c:v>BISCUIT</c:v>
                </c:pt>
                <c:pt idx="7">
                  <c:v>EGG</c:v>
                </c:pt>
                <c:pt idx="8">
                  <c:v>SUGAR</c:v>
                </c:pt>
                <c:pt idx="9">
                  <c:v>COOKING OIL</c:v>
                </c:pt>
                <c:pt idx="10">
                  <c:v>GHEE</c:v>
                </c:pt>
                <c:pt idx="11">
                  <c:v>MILK &amp; DAIRY</c:v>
                </c:pt>
                <c:pt idx="12">
                  <c:v>DRY FRUITS</c:v>
                </c:pt>
                <c:pt idx="13">
                  <c:v>BREADS</c:v>
                </c:pt>
                <c:pt idx="14">
                  <c:v>SALT</c:v>
                </c:pt>
              </c:strCache>
            </c:strRef>
          </c:cat>
          <c:val>
            <c:numRef>
              <c:f>INV!$U$15:$AI$15</c:f>
              <c:numCache>
                <c:formatCode>0</c:formatCode>
                <c:ptCount val="15"/>
                <c:pt idx="0">
                  <c:v>66.645161290322577</c:v>
                </c:pt>
                <c:pt idx="1">
                  <c:v>72.225806451612897</c:v>
                </c:pt>
                <c:pt idx="2">
                  <c:v>10.225806451612904</c:v>
                </c:pt>
                <c:pt idx="3">
                  <c:v>8.7741935483870961</c:v>
                </c:pt>
                <c:pt idx="4">
                  <c:v>8.064516129032258</c:v>
                </c:pt>
                <c:pt idx="5">
                  <c:v>17.129032258064516</c:v>
                </c:pt>
                <c:pt idx="6">
                  <c:v>6.935483870967742</c:v>
                </c:pt>
                <c:pt idx="7">
                  <c:v>74.967741935483872</c:v>
                </c:pt>
                <c:pt idx="8">
                  <c:v>37.12903225806452</c:v>
                </c:pt>
                <c:pt idx="9">
                  <c:v>24.516129032258064</c:v>
                </c:pt>
                <c:pt idx="10">
                  <c:v>4.5161290322580649</c:v>
                </c:pt>
                <c:pt idx="11">
                  <c:v>47.258064516129032</c:v>
                </c:pt>
                <c:pt idx="12">
                  <c:v>3.4838709677419355</c:v>
                </c:pt>
                <c:pt idx="13">
                  <c:v>7.5161290322580649</c:v>
                </c:pt>
                <c:pt idx="14">
                  <c:v>8.6451612903225801</c:v>
                </c:pt>
              </c:numCache>
            </c:numRef>
          </c:val>
          <c:extLst>
            <c:ext xmlns:c16="http://schemas.microsoft.com/office/drawing/2014/chart" uri="{C3380CC4-5D6E-409C-BE32-E72D297353CC}">
              <c16:uniqueId val="{00000000-F598-4DDF-B735-61B00508EE48}"/>
            </c:ext>
          </c:extLst>
        </c:ser>
        <c:ser>
          <c:idx val="1"/>
          <c:order val="1"/>
          <c:tx>
            <c:strRef>
              <c:f>INV!$T$16</c:f>
              <c:strCache>
                <c:ptCount val="1"/>
                <c:pt idx="0">
                  <c:v>Avg. Inventory</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INV!$U$14:$AI$14</c:f>
              <c:strCache>
                <c:ptCount val="15"/>
                <c:pt idx="0">
                  <c:v>RICE</c:v>
                </c:pt>
                <c:pt idx="1">
                  <c:v>FLOUR</c:v>
                </c:pt>
                <c:pt idx="2">
                  <c:v>MAIDA</c:v>
                </c:pt>
                <c:pt idx="3">
                  <c:v>SUZI</c:v>
                </c:pt>
                <c:pt idx="4">
                  <c:v>TOOR DAL</c:v>
                </c:pt>
                <c:pt idx="5">
                  <c:v>NAMKEEN</c:v>
                </c:pt>
                <c:pt idx="6">
                  <c:v>BISCUIT</c:v>
                </c:pt>
                <c:pt idx="7">
                  <c:v>EGG</c:v>
                </c:pt>
                <c:pt idx="8">
                  <c:v>SUGAR</c:v>
                </c:pt>
                <c:pt idx="9">
                  <c:v>COOKING OIL</c:v>
                </c:pt>
                <c:pt idx="10">
                  <c:v>GHEE</c:v>
                </c:pt>
                <c:pt idx="11">
                  <c:v>MILK &amp; DAIRY</c:v>
                </c:pt>
                <c:pt idx="12">
                  <c:v>DRY FRUITS</c:v>
                </c:pt>
                <c:pt idx="13">
                  <c:v>BREADS</c:v>
                </c:pt>
                <c:pt idx="14">
                  <c:v>SALT</c:v>
                </c:pt>
              </c:strCache>
            </c:strRef>
          </c:cat>
          <c:val>
            <c:numRef>
              <c:f>INV!$U$16:$AI$16</c:f>
              <c:numCache>
                <c:formatCode>0</c:formatCode>
                <c:ptCount val="15"/>
                <c:pt idx="0">
                  <c:v>443.45161290322579</c:v>
                </c:pt>
                <c:pt idx="1">
                  <c:v>233.51612903225808</c:v>
                </c:pt>
                <c:pt idx="2">
                  <c:v>43.838709677419352</c:v>
                </c:pt>
                <c:pt idx="3">
                  <c:v>41.677419354838712</c:v>
                </c:pt>
                <c:pt idx="4">
                  <c:v>59.967741935483872</c:v>
                </c:pt>
                <c:pt idx="5">
                  <c:v>69.322580645161295</c:v>
                </c:pt>
                <c:pt idx="6">
                  <c:v>53.741935483870968</c:v>
                </c:pt>
                <c:pt idx="7">
                  <c:v>123.03225806451613</c:v>
                </c:pt>
                <c:pt idx="8">
                  <c:v>120.35483870967742</c:v>
                </c:pt>
                <c:pt idx="9">
                  <c:v>106.83870967741936</c:v>
                </c:pt>
                <c:pt idx="10">
                  <c:v>10.129032258064516</c:v>
                </c:pt>
                <c:pt idx="11">
                  <c:v>105.12903225806451</c:v>
                </c:pt>
                <c:pt idx="12">
                  <c:v>7.193548387096774</c:v>
                </c:pt>
                <c:pt idx="13">
                  <c:v>5.064516129032258</c:v>
                </c:pt>
                <c:pt idx="14">
                  <c:v>32.903225806451616</c:v>
                </c:pt>
              </c:numCache>
            </c:numRef>
          </c:val>
          <c:extLst>
            <c:ext xmlns:c16="http://schemas.microsoft.com/office/drawing/2014/chart" uri="{C3380CC4-5D6E-409C-BE32-E72D297353CC}">
              <c16:uniqueId val="{00000001-F598-4DDF-B735-61B00508EE48}"/>
            </c:ext>
          </c:extLst>
        </c:ser>
        <c:dLbls>
          <c:showLegendKey val="0"/>
          <c:showVal val="0"/>
          <c:showCatName val="0"/>
          <c:showSerName val="0"/>
          <c:showPercent val="0"/>
          <c:showBubbleSize val="0"/>
        </c:dLbls>
        <c:gapWidth val="50"/>
        <c:overlap val="-27"/>
        <c:axId val="722622319"/>
        <c:axId val="1034759359"/>
      </c:barChart>
      <c:catAx>
        <c:axId val="722622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4759359"/>
        <c:crosses val="autoZero"/>
        <c:auto val="1"/>
        <c:lblAlgn val="ctr"/>
        <c:lblOffset val="100"/>
        <c:noMultiLvlLbl val="0"/>
      </c:catAx>
      <c:valAx>
        <c:axId val="1034759359"/>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2622319"/>
        <c:crosses val="autoZero"/>
        <c:crossBetween val="between"/>
      </c:valAx>
      <c:spPr>
        <a:noFill/>
        <a:ln>
          <a:noFill/>
        </a:ln>
        <a:effectLst/>
      </c:spPr>
    </c:plotArea>
    <c:legend>
      <c:legendPos val="b"/>
      <c:layout>
        <c:manualLayout>
          <c:xMode val="edge"/>
          <c:yMode val="edge"/>
          <c:x val="0.47667734660497685"/>
          <c:y val="4.4182255880434989E-3"/>
          <c:w val="0.45048355116318306"/>
          <c:h val="5.2906615176287676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693079090855168E-2"/>
          <c:y val="0.1695747576021544"/>
          <c:w val="0.76931208116720318"/>
          <c:h val="0.5945563962856053"/>
        </c:manualLayout>
      </c:layout>
      <c:lineChart>
        <c:grouping val="standard"/>
        <c:varyColors val="1"/>
        <c:ser>
          <c:idx val="0"/>
          <c:order val="0"/>
          <c:tx>
            <c:strRef>
              <c:f>INV!$B$2</c:f>
              <c:strCache>
                <c:ptCount val="1"/>
                <c:pt idx="0">
                  <c:v>RICE</c:v>
                </c:pt>
              </c:strCache>
            </c:strRef>
          </c:tx>
          <c:spPr>
            <a:ln>
              <a:solidFill>
                <a:srgbClr val="00B0F0"/>
              </a:solidFill>
              <a:round/>
            </a:ln>
          </c:spPr>
          <c:marker>
            <c:symbol val="none"/>
          </c:marker>
          <c:cat>
            <c:numRef>
              <c:f>INV!$A$3:$A$33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INV!$B$3:$B$33</c:f>
              <c:numCache>
                <c:formatCode>General</c:formatCode>
                <c:ptCount val="31"/>
                <c:pt idx="0">
                  <c:v>500</c:v>
                </c:pt>
                <c:pt idx="1">
                  <c:v>630</c:v>
                </c:pt>
                <c:pt idx="2">
                  <c:v>569</c:v>
                </c:pt>
                <c:pt idx="3">
                  <c:v>459</c:v>
                </c:pt>
                <c:pt idx="4">
                  <c:v>599</c:v>
                </c:pt>
                <c:pt idx="5">
                  <c:v>533</c:v>
                </c:pt>
                <c:pt idx="6">
                  <c:v>498</c:v>
                </c:pt>
                <c:pt idx="7">
                  <c:v>438</c:v>
                </c:pt>
                <c:pt idx="8">
                  <c:v>398</c:v>
                </c:pt>
                <c:pt idx="9">
                  <c:v>338</c:v>
                </c:pt>
                <c:pt idx="10">
                  <c:v>543</c:v>
                </c:pt>
                <c:pt idx="11">
                  <c:v>495</c:v>
                </c:pt>
                <c:pt idx="12">
                  <c:v>647</c:v>
                </c:pt>
                <c:pt idx="13">
                  <c:v>597</c:v>
                </c:pt>
                <c:pt idx="14">
                  <c:v>491</c:v>
                </c:pt>
                <c:pt idx="15">
                  <c:v>449</c:v>
                </c:pt>
                <c:pt idx="16">
                  <c:v>609</c:v>
                </c:pt>
                <c:pt idx="17">
                  <c:v>504</c:v>
                </c:pt>
                <c:pt idx="18">
                  <c:v>464</c:v>
                </c:pt>
                <c:pt idx="19">
                  <c:v>428</c:v>
                </c:pt>
                <c:pt idx="20">
                  <c:v>390</c:v>
                </c:pt>
                <c:pt idx="21">
                  <c:v>542</c:v>
                </c:pt>
                <c:pt idx="22">
                  <c:v>469</c:v>
                </c:pt>
                <c:pt idx="23">
                  <c:v>400</c:v>
                </c:pt>
                <c:pt idx="24">
                  <c:v>275</c:v>
                </c:pt>
                <c:pt idx="25">
                  <c:v>385</c:v>
                </c:pt>
                <c:pt idx="26">
                  <c:v>315</c:v>
                </c:pt>
                <c:pt idx="27">
                  <c:v>240</c:v>
                </c:pt>
                <c:pt idx="28">
                  <c:v>169</c:v>
                </c:pt>
                <c:pt idx="29">
                  <c:v>209</c:v>
                </c:pt>
                <c:pt idx="30">
                  <c:v>164</c:v>
                </c:pt>
              </c:numCache>
            </c:numRef>
          </c:val>
          <c:smooth val="1"/>
          <c:extLst>
            <c:ext xmlns:c16="http://schemas.microsoft.com/office/drawing/2014/chart" uri="{C3380CC4-5D6E-409C-BE32-E72D297353CC}">
              <c16:uniqueId val="{00000000-3053-4121-A9AE-78829A3C21B3}"/>
            </c:ext>
          </c:extLst>
        </c:ser>
        <c:ser>
          <c:idx val="1"/>
          <c:order val="1"/>
          <c:tx>
            <c:strRef>
              <c:f>INV!$C$2</c:f>
              <c:strCache>
                <c:ptCount val="1"/>
                <c:pt idx="0">
                  <c:v>FLOUR</c:v>
                </c:pt>
              </c:strCache>
            </c:strRef>
          </c:tx>
          <c:marker>
            <c:symbol val="none"/>
          </c:marker>
          <c:cat>
            <c:numRef>
              <c:f>INV!$A$3:$A$33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INV!$C$3:$C$33</c:f>
              <c:numCache>
                <c:formatCode>General</c:formatCode>
                <c:ptCount val="31"/>
                <c:pt idx="0">
                  <c:v>300</c:v>
                </c:pt>
                <c:pt idx="1">
                  <c:v>245</c:v>
                </c:pt>
                <c:pt idx="2">
                  <c:v>475</c:v>
                </c:pt>
                <c:pt idx="3">
                  <c:v>335</c:v>
                </c:pt>
                <c:pt idx="4">
                  <c:v>294</c:v>
                </c:pt>
                <c:pt idx="5">
                  <c:v>251</c:v>
                </c:pt>
                <c:pt idx="6">
                  <c:v>411</c:v>
                </c:pt>
                <c:pt idx="7">
                  <c:v>349</c:v>
                </c:pt>
                <c:pt idx="8">
                  <c:v>269</c:v>
                </c:pt>
                <c:pt idx="9">
                  <c:v>223</c:v>
                </c:pt>
                <c:pt idx="10">
                  <c:v>108</c:v>
                </c:pt>
                <c:pt idx="11">
                  <c:v>247</c:v>
                </c:pt>
                <c:pt idx="12">
                  <c:v>269</c:v>
                </c:pt>
                <c:pt idx="13">
                  <c:v>270</c:v>
                </c:pt>
                <c:pt idx="14">
                  <c:v>157</c:v>
                </c:pt>
                <c:pt idx="15">
                  <c:v>122</c:v>
                </c:pt>
                <c:pt idx="16">
                  <c:v>80</c:v>
                </c:pt>
                <c:pt idx="17">
                  <c:v>12</c:v>
                </c:pt>
                <c:pt idx="18">
                  <c:v>267</c:v>
                </c:pt>
                <c:pt idx="19">
                  <c:v>198</c:v>
                </c:pt>
                <c:pt idx="20">
                  <c:v>113</c:v>
                </c:pt>
                <c:pt idx="21">
                  <c:v>72</c:v>
                </c:pt>
                <c:pt idx="22">
                  <c:v>204</c:v>
                </c:pt>
                <c:pt idx="23">
                  <c:v>148</c:v>
                </c:pt>
                <c:pt idx="24">
                  <c:v>8</c:v>
                </c:pt>
                <c:pt idx="25">
                  <c:v>49</c:v>
                </c:pt>
                <c:pt idx="26">
                  <c:v>482</c:v>
                </c:pt>
                <c:pt idx="27">
                  <c:v>428</c:v>
                </c:pt>
                <c:pt idx="28">
                  <c:v>369</c:v>
                </c:pt>
                <c:pt idx="29">
                  <c:v>281</c:v>
                </c:pt>
                <c:pt idx="30">
                  <c:v>203</c:v>
                </c:pt>
              </c:numCache>
            </c:numRef>
          </c:val>
          <c:smooth val="1"/>
          <c:extLst>
            <c:ext xmlns:c16="http://schemas.microsoft.com/office/drawing/2014/chart" uri="{C3380CC4-5D6E-409C-BE32-E72D297353CC}">
              <c16:uniqueId val="{00000001-3053-4121-A9AE-78829A3C21B3}"/>
            </c:ext>
          </c:extLst>
        </c:ser>
        <c:ser>
          <c:idx val="2"/>
          <c:order val="2"/>
          <c:tx>
            <c:strRef>
              <c:f>INV!$D$2</c:f>
              <c:strCache>
                <c:ptCount val="1"/>
                <c:pt idx="0">
                  <c:v>MAIDA</c:v>
                </c:pt>
              </c:strCache>
            </c:strRef>
          </c:tx>
          <c:marker>
            <c:symbol val="none"/>
          </c:marker>
          <c:cat>
            <c:numRef>
              <c:f>INV!$A$3:$A$33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INV!$D$3:$D$33</c:f>
              <c:numCache>
                <c:formatCode>General</c:formatCode>
                <c:ptCount val="31"/>
                <c:pt idx="0">
                  <c:v>60</c:v>
                </c:pt>
                <c:pt idx="1">
                  <c:v>52</c:v>
                </c:pt>
                <c:pt idx="2">
                  <c:v>46</c:v>
                </c:pt>
                <c:pt idx="3">
                  <c:v>37</c:v>
                </c:pt>
                <c:pt idx="4">
                  <c:v>82</c:v>
                </c:pt>
                <c:pt idx="5">
                  <c:v>72</c:v>
                </c:pt>
                <c:pt idx="6">
                  <c:v>67</c:v>
                </c:pt>
                <c:pt idx="7">
                  <c:v>61</c:v>
                </c:pt>
                <c:pt idx="8">
                  <c:v>53</c:v>
                </c:pt>
                <c:pt idx="9">
                  <c:v>43</c:v>
                </c:pt>
                <c:pt idx="10">
                  <c:v>82</c:v>
                </c:pt>
                <c:pt idx="11">
                  <c:v>63</c:v>
                </c:pt>
                <c:pt idx="12">
                  <c:v>53</c:v>
                </c:pt>
                <c:pt idx="13">
                  <c:v>38</c:v>
                </c:pt>
                <c:pt idx="14">
                  <c:v>29</c:v>
                </c:pt>
                <c:pt idx="15">
                  <c:v>21</c:v>
                </c:pt>
                <c:pt idx="16">
                  <c:v>15</c:v>
                </c:pt>
                <c:pt idx="17">
                  <c:v>5</c:v>
                </c:pt>
                <c:pt idx="18">
                  <c:v>47</c:v>
                </c:pt>
                <c:pt idx="19">
                  <c:v>38</c:v>
                </c:pt>
                <c:pt idx="20">
                  <c:v>28</c:v>
                </c:pt>
                <c:pt idx="21">
                  <c:v>20</c:v>
                </c:pt>
                <c:pt idx="22">
                  <c:v>10</c:v>
                </c:pt>
                <c:pt idx="23">
                  <c:v>43</c:v>
                </c:pt>
                <c:pt idx="24">
                  <c:v>33</c:v>
                </c:pt>
                <c:pt idx="25">
                  <c:v>35</c:v>
                </c:pt>
                <c:pt idx="26">
                  <c:v>67</c:v>
                </c:pt>
                <c:pt idx="27">
                  <c:v>56</c:v>
                </c:pt>
                <c:pt idx="28">
                  <c:v>44</c:v>
                </c:pt>
                <c:pt idx="29">
                  <c:v>34</c:v>
                </c:pt>
                <c:pt idx="30">
                  <c:v>25</c:v>
                </c:pt>
              </c:numCache>
            </c:numRef>
          </c:val>
          <c:smooth val="0"/>
          <c:extLst>
            <c:ext xmlns:c16="http://schemas.microsoft.com/office/drawing/2014/chart" uri="{C3380CC4-5D6E-409C-BE32-E72D297353CC}">
              <c16:uniqueId val="{00000002-3053-4121-A9AE-78829A3C21B3}"/>
            </c:ext>
          </c:extLst>
        </c:ser>
        <c:ser>
          <c:idx val="3"/>
          <c:order val="3"/>
          <c:tx>
            <c:strRef>
              <c:f>INV!$E$2</c:f>
              <c:strCache>
                <c:ptCount val="1"/>
                <c:pt idx="0">
                  <c:v>SUZI</c:v>
                </c:pt>
              </c:strCache>
            </c:strRef>
          </c:tx>
          <c:marker>
            <c:symbol val="none"/>
          </c:marker>
          <c:cat>
            <c:numRef>
              <c:f>INV!$A$3:$A$33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INV!$E$3:$E$33</c:f>
              <c:numCache>
                <c:formatCode>General</c:formatCode>
                <c:ptCount val="31"/>
                <c:pt idx="0">
                  <c:v>50</c:v>
                </c:pt>
                <c:pt idx="1">
                  <c:v>42</c:v>
                </c:pt>
                <c:pt idx="2">
                  <c:v>36</c:v>
                </c:pt>
                <c:pt idx="3">
                  <c:v>27</c:v>
                </c:pt>
                <c:pt idx="4">
                  <c:v>72</c:v>
                </c:pt>
                <c:pt idx="5">
                  <c:v>62</c:v>
                </c:pt>
                <c:pt idx="6">
                  <c:v>57</c:v>
                </c:pt>
                <c:pt idx="7">
                  <c:v>51</c:v>
                </c:pt>
                <c:pt idx="8">
                  <c:v>43</c:v>
                </c:pt>
                <c:pt idx="9">
                  <c:v>33</c:v>
                </c:pt>
                <c:pt idx="10">
                  <c:v>72</c:v>
                </c:pt>
                <c:pt idx="11">
                  <c:v>60</c:v>
                </c:pt>
                <c:pt idx="12">
                  <c:v>50</c:v>
                </c:pt>
                <c:pt idx="13">
                  <c:v>42</c:v>
                </c:pt>
                <c:pt idx="14">
                  <c:v>33</c:v>
                </c:pt>
                <c:pt idx="15">
                  <c:v>25</c:v>
                </c:pt>
                <c:pt idx="16">
                  <c:v>19</c:v>
                </c:pt>
                <c:pt idx="17">
                  <c:v>9</c:v>
                </c:pt>
                <c:pt idx="18">
                  <c:v>21</c:v>
                </c:pt>
                <c:pt idx="19">
                  <c:v>12</c:v>
                </c:pt>
                <c:pt idx="20">
                  <c:v>52</c:v>
                </c:pt>
                <c:pt idx="21">
                  <c:v>44</c:v>
                </c:pt>
                <c:pt idx="22">
                  <c:v>34</c:v>
                </c:pt>
                <c:pt idx="23">
                  <c:v>63</c:v>
                </c:pt>
                <c:pt idx="24">
                  <c:v>53</c:v>
                </c:pt>
                <c:pt idx="25">
                  <c:v>43</c:v>
                </c:pt>
                <c:pt idx="26">
                  <c:v>37</c:v>
                </c:pt>
                <c:pt idx="27">
                  <c:v>20</c:v>
                </c:pt>
                <c:pt idx="28">
                  <c:v>50</c:v>
                </c:pt>
                <c:pt idx="29">
                  <c:v>43</c:v>
                </c:pt>
                <c:pt idx="30">
                  <c:v>37</c:v>
                </c:pt>
              </c:numCache>
            </c:numRef>
          </c:val>
          <c:smooth val="0"/>
          <c:extLst>
            <c:ext xmlns:c16="http://schemas.microsoft.com/office/drawing/2014/chart" uri="{C3380CC4-5D6E-409C-BE32-E72D297353CC}">
              <c16:uniqueId val="{00000003-3053-4121-A9AE-78829A3C21B3}"/>
            </c:ext>
          </c:extLst>
        </c:ser>
        <c:ser>
          <c:idx val="4"/>
          <c:order val="4"/>
          <c:tx>
            <c:strRef>
              <c:f>INV!$F$2</c:f>
              <c:strCache>
                <c:ptCount val="1"/>
                <c:pt idx="0">
                  <c:v>TOOR DAL</c:v>
                </c:pt>
              </c:strCache>
            </c:strRef>
          </c:tx>
          <c:marker>
            <c:symbol val="none"/>
          </c:marker>
          <c:cat>
            <c:numRef>
              <c:f>INV!$A$3:$A$33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INV!$F$3:$F$33</c:f>
              <c:numCache>
                <c:formatCode>General</c:formatCode>
                <c:ptCount val="31"/>
                <c:pt idx="0">
                  <c:v>50</c:v>
                </c:pt>
                <c:pt idx="1">
                  <c:v>140</c:v>
                </c:pt>
                <c:pt idx="2">
                  <c:v>124</c:v>
                </c:pt>
                <c:pt idx="3">
                  <c:v>114</c:v>
                </c:pt>
                <c:pt idx="4">
                  <c:v>102</c:v>
                </c:pt>
                <c:pt idx="5">
                  <c:v>93</c:v>
                </c:pt>
                <c:pt idx="6">
                  <c:v>85</c:v>
                </c:pt>
                <c:pt idx="7">
                  <c:v>77</c:v>
                </c:pt>
                <c:pt idx="8">
                  <c:v>69</c:v>
                </c:pt>
                <c:pt idx="9">
                  <c:v>63</c:v>
                </c:pt>
                <c:pt idx="10">
                  <c:v>55</c:v>
                </c:pt>
                <c:pt idx="11">
                  <c:v>49</c:v>
                </c:pt>
                <c:pt idx="12">
                  <c:v>41</c:v>
                </c:pt>
                <c:pt idx="13">
                  <c:v>35</c:v>
                </c:pt>
                <c:pt idx="14">
                  <c:v>30</c:v>
                </c:pt>
                <c:pt idx="15">
                  <c:v>24</c:v>
                </c:pt>
                <c:pt idx="16">
                  <c:v>68</c:v>
                </c:pt>
                <c:pt idx="17">
                  <c:v>64</c:v>
                </c:pt>
                <c:pt idx="18">
                  <c:v>60</c:v>
                </c:pt>
                <c:pt idx="19">
                  <c:v>54</c:v>
                </c:pt>
                <c:pt idx="20">
                  <c:v>50</c:v>
                </c:pt>
                <c:pt idx="21">
                  <c:v>42</c:v>
                </c:pt>
                <c:pt idx="22">
                  <c:v>26</c:v>
                </c:pt>
                <c:pt idx="23">
                  <c:v>14</c:v>
                </c:pt>
                <c:pt idx="24">
                  <c:v>54</c:v>
                </c:pt>
                <c:pt idx="25">
                  <c:v>36</c:v>
                </c:pt>
                <c:pt idx="26">
                  <c:v>27</c:v>
                </c:pt>
                <c:pt idx="27">
                  <c:v>23</c:v>
                </c:pt>
                <c:pt idx="28">
                  <c:v>70</c:v>
                </c:pt>
                <c:pt idx="29">
                  <c:v>65</c:v>
                </c:pt>
                <c:pt idx="30">
                  <c:v>55</c:v>
                </c:pt>
              </c:numCache>
            </c:numRef>
          </c:val>
          <c:smooth val="1"/>
          <c:extLst>
            <c:ext xmlns:c16="http://schemas.microsoft.com/office/drawing/2014/chart" uri="{C3380CC4-5D6E-409C-BE32-E72D297353CC}">
              <c16:uniqueId val="{00000004-3053-4121-A9AE-78829A3C21B3}"/>
            </c:ext>
          </c:extLst>
        </c:ser>
        <c:ser>
          <c:idx val="5"/>
          <c:order val="5"/>
          <c:tx>
            <c:strRef>
              <c:f>INV!$G$2</c:f>
              <c:strCache>
                <c:ptCount val="1"/>
                <c:pt idx="0">
                  <c:v>NAMKEEN</c:v>
                </c:pt>
              </c:strCache>
            </c:strRef>
          </c:tx>
          <c:marker>
            <c:symbol val="none"/>
          </c:marker>
          <c:cat>
            <c:numRef>
              <c:f>INV!$A$3:$A$33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INV!$G$3:$G$33</c:f>
              <c:numCache>
                <c:formatCode>General</c:formatCode>
                <c:ptCount val="31"/>
                <c:pt idx="0">
                  <c:v>30</c:v>
                </c:pt>
                <c:pt idx="1">
                  <c:v>98</c:v>
                </c:pt>
                <c:pt idx="2">
                  <c:v>77</c:v>
                </c:pt>
                <c:pt idx="3">
                  <c:v>57</c:v>
                </c:pt>
                <c:pt idx="4">
                  <c:v>42</c:v>
                </c:pt>
                <c:pt idx="5">
                  <c:v>32</c:v>
                </c:pt>
                <c:pt idx="6">
                  <c:v>20</c:v>
                </c:pt>
                <c:pt idx="7">
                  <c:v>55</c:v>
                </c:pt>
                <c:pt idx="8">
                  <c:v>43</c:v>
                </c:pt>
                <c:pt idx="9">
                  <c:v>173</c:v>
                </c:pt>
                <c:pt idx="10">
                  <c:v>153</c:v>
                </c:pt>
                <c:pt idx="11">
                  <c:v>135</c:v>
                </c:pt>
                <c:pt idx="12">
                  <c:v>123</c:v>
                </c:pt>
                <c:pt idx="13">
                  <c:v>110</c:v>
                </c:pt>
                <c:pt idx="14">
                  <c:v>96</c:v>
                </c:pt>
                <c:pt idx="15">
                  <c:v>84</c:v>
                </c:pt>
                <c:pt idx="16">
                  <c:v>64</c:v>
                </c:pt>
                <c:pt idx="17">
                  <c:v>90</c:v>
                </c:pt>
                <c:pt idx="18">
                  <c:v>68</c:v>
                </c:pt>
                <c:pt idx="19">
                  <c:v>53</c:v>
                </c:pt>
                <c:pt idx="20">
                  <c:v>28</c:v>
                </c:pt>
                <c:pt idx="21">
                  <c:v>58</c:v>
                </c:pt>
                <c:pt idx="22">
                  <c:v>43</c:v>
                </c:pt>
                <c:pt idx="23">
                  <c:v>33</c:v>
                </c:pt>
                <c:pt idx="24">
                  <c:v>68</c:v>
                </c:pt>
                <c:pt idx="25">
                  <c:v>56</c:v>
                </c:pt>
                <c:pt idx="26">
                  <c:v>90</c:v>
                </c:pt>
                <c:pt idx="27">
                  <c:v>71</c:v>
                </c:pt>
                <c:pt idx="28">
                  <c:v>51</c:v>
                </c:pt>
                <c:pt idx="29">
                  <c:v>34</c:v>
                </c:pt>
                <c:pt idx="30">
                  <c:v>14</c:v>
                </c:pt>
              </c:numCache>
            </c:numRef>
          </c:val>
          <c:smooth val="1"/>
          <c:extLst>
            <c:ext xmlns:c16="http://schemas.microsoft.com/office/drawing/2014/chart" uri="{C3380CC4-5D6E-409C-BE32-E72D297353CC}">
              <c16:uniqueId val="{00000005-3053-4121-A9AE-78829A3C21B3}"/>
            </c:ext>
          </c:extLst>
        </c:ser>
        <c:ser>
          <c:idx val="6"/>
          <c:order val="6"/>
          <c:tx>
            <c:strRef>
              <c:f>INV!$H$2</c:f>
              <c:strCache>
                <c:ptCount val="1"/>
                <c:pt idx="0">
                  <c:v>BISCUIT</c:v>
                </c:pt>
              </c:strCache>
            </c:strRef>
          </c:tx>
          <c:marker>
            <c:symbol val="none"/>
          </c:marker>
          <c:cat>
            <c:numRef>
              <c:f>INV!$A$3:$A$33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INV!$H$3:$H$33</c:f>
              <c:numCache>
                <c:formatCode>General</c:formatCode>
                <c:ptCount val="31"/>
                <c:pt idx="0">
                  <c:v>70</c:v>
                </c:pt>
                <c:pt idx="1">
                  <c:v>62</c:v>
                </c:pt>
                <c:pt idx="2">
                  <c:v>52</c:v>
                </c:pt>
                <c:pt idx="3">
                  <c:v>41</c:v>
                </c:pt>
                <c:pt idx="4">
                  <c:v>27</c:v>
                </c:pt>
                <c:pt idx="5">
                  <c:v>18</c:v>
                </c:pt>
                <c:pt idx="6">
                  <c:v>13</c:v>
                </c:pt>
                <c:pt idx="7">
                  <c:v>58</c:v>
                </c:pt>
                <c:pt idx="8">
                  <c:v>102</c:v>
                </c:pt>
                <c:pt idx="9">
                  <c:v>97</c:v>
                </c:pt>
                <c:pt idx="10">
                  <c:v>87</c:v>
                </c:pt>
                <c:pt idx="11">
                  <c:v>82</c:v>
                </c:pt>
                <c:pt idx="12">
                  <c:v>72</c:v>
                </c:pt>
                <c:pt idx="13">
                  <c:v>66</c:v>
                </c:pt>
                <c:pt idx="14">
                  <c:v>58</c:v>
                </c:pt>
                <c:pt idx="15">
                  <c:v>52</c:v>
                </c:pt>
                <c:pt idx="16">
                  <c:v>43</c:v>
                </c:pt>
                <c:pt idx="17">
                  <c:v>37</c:v>
                </c:pt>
                <c:pt idx="18">
                  <c:v>34</c:v>
                </c:pt>
                <c:pt idx="19">
                  <c:v>26</c:v>
                </c:pt>
                <c:pt idx="20">
                  <c:v>70</c:v>
                </c:pt>
                <c:pt idx="21">
                  <c:v>61</c:v>
                </c:pt>
                <c:pt idx="22">
                  <c:v>58</c:v>
                </c:pt>
                <c:pt idx="23">
                  <c:v>52</c:v>
                </c:pt>
                <c:pt idx="24">
                  <c:v>43</c:v>
                </c:pt>
                <c:pt idx="25">
                  <c:v>38</c:v>
                </c:pt>
                <c:pt idx="26">
                  <c:v>29</c:v>
                </c:pt>
                <c:pt idx="27">
                  <c:v>26</c:v>
                </c:pt>
                <c:pt idx="28">
                  <c:v>69</c:v>
                </c:pt>
                <c:pt idx="29">
                  <c:v>63</c:v>
                </c:pt>
                <c:pt idx="30">
                  <c:v>60</c:v>
                </c:pt>
              </c:numCache>
            </c:numRef>
          </c:val>
          <c:smooth val="1"/>
          <c:extLst>
            <c:ext xmlns:c16="http://schemas.microsoft.com/office/drawing/2014/chart" uri="{C3380CC4-5D6E-409C-BE32-E72D297353CC}">
              <c16:uniqueId val="{00000006-3053-4121-A9AE-78829A3C21B3}"/>
            </c:ext>
          </c:extLst>
        </c:ser>
        <c:ser>
          <c:idx val="7"/>
          <c:order val="7"/>
          <c:tx>
            <c:strRef>
              <c:f>INV!$I$2</c:f>
              <c:strCache>
                <c:ptCount val="1"/>
                <c:pt idx="0">
                  <c:v>EGG</c:v>
                </c:pt>
              </c:strCache>
            </c:strRef>
          </c:tx>
          <c:marker>
            <c:symbol val="none"/>
          </c:marker>
          <c:cat>
            <c:numRef>
              <c:f>INV!$A$3:$A$33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INV!$I$3:$I$33</c:f>
              <c:numCache>
                <c:formatCode>General</c:formatCode>
                <c:ptCount val="31"/>
                <c:pt idx="0">
                  <c:v>100</c:v>
                </c:pt>
                <c:pt idx="1">
                  <c:v>32</c:v>
                </c:pt>
                <c:pt idx="2">
                  <c:v>80</c:v>
                </c:pt>
                <c:pt idx="3">
                  <c:v>115</c:v>
                </c:pt>
                <c:pt idx="4">
                  <c:v>46</c:v>
                </c:pt>
                <c:pt idx="5">
                  <c:v>82</c:v>
                </c:pt>
                <c:pt idx="6">
                  <c:v>250</c:v>
                </c:pt>
                <c:pt idx="7">
                  <c:v>184</c:v>
                </c:pt>
                <c:pt idx="8">
                  <c:v>126</c:v>
                </c:pt>
                <c:pt idx="9">
                  <c:v>144</c:v>
                </c:pt>
                <c:pt idx="10">
                  <c:v>79</c:v>
                </c:pt>
                <c:pt idx="11">
                  <c:v>154</c:v>
                </c:pt>
                <c:pt idx="12">
                  <c:v>202</c:v>
                </c:pt>
                <c:pt idx="13">
                  <c:v>180</c:v>
                </c:pt>
                <c:pt idx="14">
                  <c:v>95</c:v>
                </c:pt>
                <c:pt idx="15">
                  <c:v>26</c:v>
                </c:pt>
                <c:pt idx="16">
                  <c:v>60</c:v>
                </c:pt>
                <c:pt idx="17">
                  <c:v>119</c:v>
                </c:pt>
                <c:pt idx="18">
                  <c:v>330</c:v>
                </c:pt>
                <c:pt idx="19">
                  <c:v>230</c:v>
                </c:pt>
                <c:pt idx="20">
                  <c:v>202</c:v>
                </c:pt>
                <c:pt idx="21">
                  <c:v>121</c:v>
                </c:pt>
                <c:pt idx="22">
                  <c:v>179</c:v>
                </c:pt>
                <c:pt idx="23">
                  <c:v>74</c:v>
                </c:pt>
                <c:pt idx="24">
                  <c:v>128</c:v>
                </c:pt>
                <c:pt idx="25">
                  <c:v>49</c:v>
                </c:pt>
                <c:pt idx="26">
                  <c:v>80</c:v>
                </c:pt>
                <c:pt idx="27">
                  <c:v>65</c:v>
                </c:pt>
                <c:pt idx="28">
                  <c:v>108</c:v>
                </c:pt>
                <c:pt idx="29">
                  <c:v>138</c:v>
                </c:pt>
                <c:pt idx="30">
                  <c:v>36</c:v>
                </c:pt>
              </c:numCache>
            </c:numRef>
          </c:val>
          <c:smooth val="1"/>
          <c:extLst>
            <c:ext xmlns:c16="http://schemas.microsoft.com/office/drawing/2014/chart" uri="{C3380CC4-5D6E-409C-BE32-E72D297353CC}">
              <c16:uniqueId val="{00000007-3053-4121-A9AE-78829A3C21B3}"/>
            </c:ext>
          </c:extLst>
        </c:ser>
        <c:ser>
          <c:idx val="8"/>
          <c:order val="8"/>
          <c:tx>
            <c:strRef>
              <c:f>INV!$J$2</c:f>
              <c:strCache>
                <c:ptCount val="1"/>
                <c:pt idx="0">
                  <c:v>SUGAR</c:v>
                </c:pt>
              </c:strCache>
            </c:strRef>
          </c:tx>
          <c:marker>
            <c:symbol val="none"/>
          </c:marker>
          <c:cat>
            <c:numRef>
              <c:f>INV!$A$3:$A$33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INV!$J$3:$J$33</c:f>
              <c:numCache>
                <c:formatCode>General</c:formatCode>
                <c:ptCount val="31"/>
                <c:pt idx="0">
                  <c:v>20</c:v>
                </c:pt>
                <c:pt idx="1">
                  <c:v>78</c:v>
                </c:pt>
                <c:pt idx="2">
                  <c:v>168</c:v>
                </c:pt>
                <c:pt idx="3">
                  <c:v>139</c:v>
                </c:pt>
                <c:pt idx="4">
                  <c:v>101</c:v>
                </c:pt>
                <c:pt idx="5">
                  <c:v>89</c:v>
                </c:pt>
                <c:pt idx="6">
                  <c:v>163</c:v>
                </c:pt>
                <c:pt idx="7">
                  <c:v>140</c:v>
                </c:pt>
                <c:pt idx="8">
                  <c:v>95</c:v>
                </c:pt>
                <c:pt idx="9">
                  <c:v>133</c:v>
                </c:pt>
                <c:pt idx="10">
                  <c:v>80</c:v>
                </c:pt>
                <c:pt idx="11">
                  <c:v>187</c:v>
                </c:pt>
                <c:pt idx="12">
                  <c:v>268</c:v>
                </c:pt>
                <c:pt idx="13">
                  <c:v>247</c:v>
                </c:pt>
                <c:pt idx="14">
                  <c:v>225</c:v>
                </c:pt>
                <c:pt idx="15">
                  <c:v>165</c:v>
                </c:pt>
                <c:pt idx="16">
                  <c:v>126</c:v>
                </c:pt>
                <c:pt idx="17">
                  <c:v>78</c:v>
                </c:pt>
                <c:pt idx="18">
                  <c:v>149</c:v>
                </c:pt>
                <c:pt idx="19">
                  <c:v>83</c:v>
                </c:pt>
                <c:pt idx="20">
                  <c:v>48</c:v>
                </c:pt>
                <c:pt idx="21">
                  <c:v>22</c:v>
                </c:pt>
                <c:pt idx="22">
                  <c:v>77</c:v>
                </c:pt>
                <c:pt idx="23">
                  <c:v>134</c:v>
                </c:pt>
                <c:pt idx="24">
                  <c:v>106</c:v>
                </c:pt>
                <c:pt idx="25">
                  <c:v>60</c:v>
                </c:pt>
                <c:pt idx="26">
                  <c:v>127</c:v>
                </c:pt>
                <c:pt idx="27">
                  <c:v>86</c:v>
                </c:pt>
                <c:pt idx="28">
                  <c:v>136</c:v>
                </c:pt>
                <c:pt idx="29">
                  <c:v>110</c:v>
                </c:pt>
                <c:pt idx="30">
                  <c:v>91</c:v>
                </c:pt>
              </c:numCache>
            </c:numRef>
          </c:val>
          <c:smooth val="1"/>
          <c:extLst>
            <c:ext xmlns:c16="http://schemas.microsoft.com/office/drawing/2014/chart" uri="{C3380CC4-5D6E-409C-BE32-E72D297353CC}">
              <c16:uniqueId val="{00000008-3053-4121-A9AE-78829A3C21B3}"/>
            </c:ext>
          </c:extLst>
        </c:ser>
        <c:ser>
          <c:idx val="9"/>
          <c:order val="9"/>
          <c:tx>
            <c:strRef>
              <c:f>INV!$K$2</c:f>
              <c:strCache>
                <c:ptCount val="1"/>
                <c:pt idx="0">
                  <c:v>COOKING OIL</c:v>
                </c:pt>
              </c:strCache>
            </c:strRef>
          </c:tx>
          <c:marker>
            <c:symbol val="none"/>
          </c:marker>
          <c:cat>
            <c:numRef>
              <c:f>INV!$A$3:$A$33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INV!$K$3:$K$33</c:f>
              <c:numCache>
                <c:formatCode>General</c:formatCode>
                <c:ptCount val="31"/>
                <c:pt idx="0">
                  <c:v>30</c:v>
                </c:pt>
                <c:pt idx="1">
                  <c:v>101</c:v>
                </c:pt>
                <c:pt idx="2">
                  <c:v>66</c:v>
                </c:pt>
                <c:pt idx="3">
                  <c:v>84</c:v>
                </c:pt>
                <c:pt idx="4">
                  <c:v>63</c:v>
                </c:pt>
                <c:pt idx="5">
                  <c:v>35</c:v>
                </c:pt>
                <c:pt idx="6">
                  <c:v>109</c:v>
                </c:pt>
                <c:pt idx="7">
                  <c:v>78</c:v>
                </c:pt>
                <c:pt idx="8">
                  <c:v>157</c:v>
                </c:pt>
                <c:pt idx="9">
                  <c:v>125</c:v>
                </c:pt>
                <c:pt idx="10">
                  <c:v>103</c:v>
                </c:pt>
                <c:pt idx="11">
                  <c:v>85</c:v>
                </c:pt>
                <c:pt idx="12">
                  <c:v>165</c:v>
                </c:pt>
                <c:pt idx="13">
                  <c:v>151</c:v>
                </c:pt>
                <c:pt idx="14">
                  <c:v>132</c:v>
                </c:pt>
                <c:pt idx="15">
                  <c:v>110</c:v>
                </c:pt>
                <c:pt idx="16">
                  <c:v>89</c:v>
                </c:pt>
                <c:pt idx="17">
                  <c:v>79</c:v>
                </c:pt>
                <c:pt idx="18">
                  <c:v>163</c:v>
                </c:pt>
                <c:pt idx="19">
                  <c:v>142</c:v>
                </c:pt>
                <c:pt idx="20">
                  <c:v>115</c:v>
                </c:pt>
                <c:pt idx="21">
                  <c:v>94</c:v>
                </c:pt>
                <c:pt idx="22">
                  <c:v>169</c:v>
                </c:pt>
                <c:pt idx="23">
                  <c:v>146</c:v>
                </c:pt>
                <c:pt idx="24">
                  <c:v>111</c:v>
                </c:pt>
                <c:pt idx="25">
                  <c:v>92</c:v>
                </c:pt>
                <c:pt idx="26">
                  <c:v>157</c:v>
                </c:pt>
                <c:pt idx="27">
                  <c:v>135</c:v>
                </c:pt>
                <c:pt idx="28">
                  <c:v>103</c:v>
                </c:pt>
                <c:pt idx="29">
                  <c:v>74</c:v>
                </c:pt>
                <c:pt idx="30">
                  <c:v>49</c:v>
                </c:pt>
              </c:numCache>
            </c:numRef>
          </c:val>
          <c:smooth val="1"/>
          <c:extLst>
            <c:ext xmlns:c16="http://schemas.microsoft.com/office/drawing/2014/chart" uri="{C3380CC4-5D6E-409C-BE32-E72D297353CC}">
              <c16:uniqueId val="{00000009-3053-4121-A9AE-78829A3C21B3}"/>
            </c:ext>
          </c:extLst>
        </c:ser>
        <c:ser>
          <c:idx val="10"/>
          <c:order val="10"/>
          <c:tx>
            <c:strRef>
              <c:f>INV!$L$2</c:f>
              <c:strCache>
                <c:ptCount val="1"/>
                <c:pt idx="0">
                  <c:v>GHEE</c:v>
                </c:pt>
              </c:strCache>
            </c:strRef>
          </c:tx>
          <c:marker>
            <c:symbol val="none"/>
          </c:marker>
          <c:cat>
            <c:numRef>
              <c:f>INV!$A$3:$A$33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INV!$L$3:$L$33</c:f>
              <c:numCache>
                <c:formatCode>General</c:formatCode>
                <c:ptCount val="31"/>
                <c:pt idx="0">
                  <c:v>10</c:v>
                </c:pt>
                <c:pt idx="1">
                  <c:v>15</c:v>
                </c:pt>
                <c:pt idx="2">
                  <c:v>9</c:v>
                </c:pt>
                <c:pt idx="3">
                  <c:v>1</c:v>
                </c:pt>
                <c:pt idx="4">
                  <c:v>8</c:v>
                </c:pt>
                <c:pt idx="5">
                  <c:v>2</c:v>
                </c:pt>
                <c:pt idx="6">
                  <c:v>3</c:v>
                </c:pt>
                <c:pt idx="7">
                  <c:v>10</c:v>
                </c:pt>
                <c:pt idx="8">
                  <c:v>7</c:v>
                </c:pt>
                <c:pt idx="9">
                  <c:v>12</c:v>
                </c:pt>
                <c:pt idx="10">
                  <c:v>6</c:v>
                </c:pt>
                <c:pt idx="11">
                  <c:v>10</c:v>
                </c:pt>
                <c:pt idx="12">
                  <c:v>17</c:v>
                </c:pt>
                <c:pt idx="13">
                  <c:v>15</c:v>
                </c:pt>
                <c:pt idx="14">
                  <c:v>9</c:v>
                </c:pt>
                <c:pt idx="15">
                  <c:v>17</c:v>
                </c:pt>
                <c:pt idx="16">
                  <c:v>16</c:v>
                </c:pt>
                <c:pt idx="17">
                  <c:v>13</c:v>
                </c:pt>
                <c:pt idx="18">
                  <c:v>11</c:v>
                </c:pt>
                <c:pt idx="19">
                  <c:v>6</c:v>
                </c:pt>
                <c:pt idx="20">
                  <c:v>14</c:v>
                </c:pt>
                <c:pt idx="21">
                  <c:v>13</c:v>
                </c:pt>
                <c:pt idx="22">
                  <c:v>4</c:v>
                </c:pt>
                <c:pt idx="23">
                  <c:v>9</c:v>
                </c:pt>
                <c:pt idx="24">
                  <c:v>6</c:v>
                </c:pt>
                <c:pt idx="25">
                  <c:v>0</c:v>
                </c:pt>
                <c:pt idx="26">
                  <c:v>17</c:v>
                </c:pt>
                <c:pt idx="27">
                  <c:v>15</c:v>
                </c:pt>
                <c:pt idx="28">
                  <c:v>20</c:v>
                </c:pt>
                <c:pt idx="29">
                  <c:v>11</c:v>
                </c:pt>
                <c:pt idx="30">
                  <c:v>8</c:v>
                </c:pt>
              </c:numCache>
            </c:numRef>
          </c:val>
          <c:smooth val="0"/>
          <c:extLst>
            <c:ext xmlns:c16="http://schemas.microsoft.com/office/drawing/2014/chart" uri="{C3380CC4-5D6E-409C-BE32-E72D297353CC}">
              <c16:uniqueId val="{0000000A-3053-4121-A9AE-78829A3C21B3}"/>
            </c:ext>
          </c:extLst>
        </c:ser>
        <c:ser>
          <c:idx val="11"/>
          <c:order val="11"/>
          <c:tx>
            <c:strRef>
              <c:f>INV!$M$2</c:f>
              <c:strCache>
                <c:ptCount val="1"/>
                <c:pt idx="0">
                  <c:v>MILK &amp; DAIRY</c:v>
                </c:pt>
              </c:strCache>
            </c:strRef>
          </c:tx>
          <c:marker>
            <c:symbol val="none"/>
          </c:marker>
          <c:cat>
            <c:numRef>
              <c:f>INV!$A$3:$A$33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INV!$N$3:$N$33</c:f>
              <c:numCache>
                <c:formatCode>General</c:formatCode>
                <c:ptCount val="31"/>
                <c:pt idx="0">
                  <c:v>15</c:v>
                </c:pt>
                <c:pt idx="1">
                  <c:v>13</c:v>
                </c:pt>
                <c:pt idx="2">
                  <c:v>12</c:v>
                </c:pt>
                <c:pt idx="3">
                  <c:v>16</c:v>
                </c:pt>
                <c:pt idx="4">
                  <c:v>14</c:v>
                </c:pt>
                <c:pt idx="5">
                  <c:v>11</c:v>
                </c:pt>
                <c:pt idx="6">
                  <c:v>7</c:v>
                </c:pt>
                <c:pt idx="7">
                  <c:v>9</c:v>
                </c:pt>
                <c:pt idx="8">
                  <c:v>7</c:v>
                </c:pt>
                <c:pt idx="9">
                  <c:v>1</c:v>
                </c:pt>
                <c:pt idx="10">
                  <c:v>6</c:v>
                </c:pt>
                <c:pt idx="11">
                  <c:v>4</c:v>
                </c:pt>
                <c:pt idx="12">
                  <c:v>3</c:v>
                </c:pt>
                <c:pt idx="13">
                  <c:v>1</c:v>
                </c:pt>
                <c:pt idx="14">
                  <c:v>5</c:v>
                </c:pt>
                <c:pt idx="15">
                  <c:v>0</c:v>
                </c:pt>
                <c:pt idx="16">
                  <c:v>2</c:v>
                </c:pt>
                <c:pt idx="17">
                  <c:v>0</c:v>
                </c:pt>
                <c:pt idx="18">
                  <c:v>9</c:v>
                </c:pt>
                <c:pt idx="19">
                  <c:v>5</c:v>
                </c:pt>
                <c:pt idx="20">
                  <c:v>4</c:v>
                </c:pt>
                <c:pt idx="21">
                  <c:v>8</c:v>
                </c:pt>
                <c:pt idx="22">
                  <c:v>3</c:v>
                </c:pt>
                <c:pt idx="23">
                  <c:v>5</c:v>
                </c:pt>
                <c:pt idx="24">
                  <c:v>4</c:v>
                </c:pt>
                <c:pt idx="25">
                  <c:v>4</c:v>
                </c:pt>
                <c:pt idx="26">
                  <c:v>13</c:v>
                </c:pt>
                <c:pt idx="27">
                  <c:v>7</c:v>
                </c:pt>
                <c:pt idx="28">
                  <c:v>15</c:v>
                </c:pt>
                <c:pt idx="29">
                  <c:v>12</c:v>
                </c:pt>
                <c:pt idx="30">
                  <c:v>8</c:v>
                </c:pt>
              </c:numCache>
            </c:numRef>
          </c:val>
          <c:smooth val="0"/>
          <c:extLst>
            <c:ext xmlns:c16="http://schemas.microsoft.com/office/drawing/2014/chart" uri="{C3380CC4-5D6E-409C-BE32-E72D297353CC}">
              <c16:uniqueId val="{0000000B-3053-4121-A9AE-78829A3C21B3}"/>
            </c:ext>
          </c:extLst>
        </c:ser>
        <c:ser>
          <c:idx val="12"/>
          <c:order val="12"/>
          <c:tx>
            <c:strRef>
              <c:f>INV!$N$2</c:f>
              <c:strCache>
                <c:ptCount val="1"/>
                <c:pt idx="0">
                  <c:v>DRY FRUITS</c:v>
                </c:pt>
              </c:strCache>
            </c:strRef>
          </c:tx>
          <c:marker>
            <c:symbol val="none"/>
          </c:marker>
          <c:cat>
            <c:numRef>
              <c:f>INV!$A$3:$A$33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INV!$N$3:$N$33</c:f>
              <c:numCache>
                <c:formatCode>General</c:formatCode>
                <c:ptCount val="31"/>
                <c:pt idx="0">
                  <c:v>15</c:v>
                </c:pt>
                <c:pt idx="1">
                  <c:v>13</c:v>
                </c:pt>
                <c:pt idx="2">
                  <c:v>12</c:v>
                </c:pt>
                <c:pt idx="3">
                  <c:v>16</c:v>
                </c:pt>
                <c:pt idx="4">
                  <c:v>14</c:v>
                </c:pt>
                <c:pt idx="5">
                  <c:v>11</c:v>
                </c:pt>
                <c:pt idx="6">
                  <c:v>7</c:v>
                </c:pt>
                <c:pt idx="7">
                  <c:v>9</c:v>
                </c:pt>
                <c:pt idx="8">
                  <c:v>7</c:v>
                </c:pt>
                <c:pt idx="9">
                  <c:v>1</c:v>
                </c:pt>
                <c:pt idx="10">
                  <c:v>6</c:v>
                </c:pt>
                <c:pt idx="11">
                  <c:v>4</c:v>
                </c:pt>
                <c:pt idx="12">
                  <c:v>3</c:v>
                </c:pt>
                <c:pt idx="13">
                  <c:v>1</c:v>
                </c:pt>
                <c:pt idx="14">
                  <c:v>5</c:v>
                </c:pt>
                <c:pt idx="15">
                  <c:v>0</c:v>
                </c:pt>
                <c:pt idx="16">
                  <c:v>2</c:v>
                </c:pt>
                <c:pt idx="17">
                  <c:v>0</c:v>
                </c:pt>
                <c:pt idx="18">
                  <c:v>9</c:v>
                </c:pt>
                <c:pt idx="19">
                  <c:v>5</c:v>
                </c:pt>
                <c:pt idx="20">
                  <c:v>4</c:v>
                </c:pt>
                <c:pt idx="21">
                  <c:v>8</c:v>
                </c:pt>
                <c:pt idx="22">
                  <c:v>3</c:v>
                </c:pt>
                <c:pt idx="23">
                  <c:v>5</c:v>
                </c:pt>
                <c:pt idx="24">
                  <c:v>4</c:v>
                </c:pt>
                <c:pt idx="25">
                  <c:v>4</c:v>
                </c:pt>
                <c:pt idx="26">
                  <c:v>13</c:v>
                </c:pt>
                <c:pt idx="27">
                  <c:v>7</c:v>
                </c:pt>
                <c:pt idx="28">
                  <c:v>15</c:v>
                </c:pt>
                <c:pt idx="29">
                  <c:v>12</c:v>
                </c:pt>
                <c:pt idx="30">
                  <c:v>8</c:v>
                </c:pt>
              </c:numCache>
            </c:numRef>
          </c:val>
          <c:smooth val="1"/>
          <c:extLst>
            <c:ext xmlns:c16="http://schemas.microsoft.com/office/drawing/2014/chart" uri="{C3380CC4-5D6E-409C-BE32-E72D297353CC}">
              <c16:uniqueId val="{0000000C-3053-4121-A9AE-78829A3C21B3}"/>
            </c:ext>
          </c:extLst>
        </c:ser>
        <c:ser>
          <c:idx val="13"/>
          <c:order val="13"/>
          <c:tx>
            <c:strRef>
              <c:f>INV!$O$2</c:f>
              <c:strCache>
                <c:ptCount val="1"/>
                <c:pt idx="0">
                  <c:v>BREADS</c:v>
                </c:pt>
              </c:strCache>
            </c:strRef>
          </c:tx>
          <c:marker>
            <c:symbol val="none"/>
          </c:marker>
          <c:cat>
            <c:numRef>
              <c:f>INV!$A$3:$A$33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INV!$O$3:$O$33</c:f>
              <c:numCache>
                <c:formatCode>General</c:formatCode>
                <c:ptCount val="31"/>
                <c:pt idx="0">
                  <c:v>8</c:v>
                </c:pt>
                <c:pt idx="1">
                  <c:v>3</c:v>
                </c:pt>
                <c:pt idx="2">
                  <c:v>3</c:v>
                </c:pt>
                <c:pt idx="3">
                  <c:v>4</c:v>
                </c:pt>
                <c:pt idx="4">
                  <c:v>2</c:v>
                </c:pt>
                <c:pt idx="5">
                  <c:v>3</c:v>
                </c:pt>
                <c:pt idx="6">
                  <c:v>0</c:v>
                </c:pt>
                <c:pt idx="7">
                  <c:v>1</c:v>
                </c:pt>
                <c:pt idx="8">
                  <c:v>5</c:v>
                </c:pt>
                <c:pt idx="9">
                  <c:v>5</c:v>
                </c:pt>
                <c:pt idx="10">
                  <c:v>3</c:v>
                </c:pt>
                <c:pt idx="11">
                  <c:v>1</c:v>
                </c:pt>
                <c:pt idx="12">
                  <c:v>5</c:v>
                </c:pt>
                <c:pt idx="13">
                  <c:v>5</c:v>
                </c:pt>
                <c:pt idx="14">
                  <c:v>10</c:v>
                </c:pt>
                <c:pt idx="15">
                  <c:v>12</c:v>
                </c:pt>
                <c:pt idx="16">
                  <c:v>9</c:v>
                </c:pt>
                <c:pt idx="17">
                  <c:v>2</c:v>
                </c:pt>
                <c:pt idx="18">
                  <c:v>5</c:v>
                </c:pt>
                <c:pt idx="19">
                  <c:v>3</c:v>
                </c:pt>
                <c:pt idx="20">
                  <c:v>7</c:v>
                </c:pt>
                <c:pt idx="21">
                  <c:v>9</c:v>
                </c:pt>
                <c:pt idx="22">
                  <c:v>5</c:v>
                </c:pt>
                <c:pt idx="23">
                  <c:v>2</c:v>
                </c:pt>
                <c:pt idx="24">
                  <c:v>1</c:v>
                </c:pt>
                <c:pt idx="25">
                  <c:v>4</c:v>
                </c:pt>
                <c:pt idx="26">
                  <c:v>7</c:v>
                </c:pt>
                <c:pt idx="27">
                  <c:v>5</c:v>
                </c:pt>
                <c:pt idx="28">
                  <c:v>9</c:v>
                </c:pt>
                <c:pt idx="29">
                  <c:v>9</c:v>
                </c:pt>
                <c:pt idx="30">
                  <c:v>10</c:v>
                </c:pt>
              </c:numCache>
            </c:numRef>
          </c:val>
          <c:smooth val="1"/>
          <c:extLst>
            <c:ext xmlns:c16="http://schemas.microsoft.com/office/drawing/2014/chart" uri="{C3380CC4-5D6E-409C-BE32-E72D297353CC}">
              <c16:uniqueId val="{0000000D-3053-4121-A9AE-78829A3C21B3}"/>
            </c:ext>
          </c:extLst>
        </c:ser>
        <c:ser>
          <c:idx val="14"/>
          <c:order val="14"/>
          <c:tx>
            <c:strRef>
              <c:f>INV!$P$2</c:f>
              <c:strCache>
                <c:ptCount val="1"/>
                <c:pt idx="0">
                  <c:v>SALT</c:v>
                </c:pt>
              </c:strCache>
            </c:strRef>
          </c:tx>
          <c:marker>
            <c:symbol val="none"/>
          </c:marker>
          <c:cat>
            <c:numRef>
              <c:f>INV!$A$3:$A$33</c:f>
              <c:numCache>
                <c:formatCode>m/d/yyyy</c:formatCode>
                <c:ptCount val="31"/>
                <c:pt idx="0">
                  <c:v>45323</c:v>
                </c:pt>
                <c:pt idx="1">
                  <c:v>45324</c:v>
                </c:pt>
                <c:pt idx="2">
                  <c:v>45325</c:v>
                </c:pt>
                <c:pt idx="3">
                  <c:v>45326</c:v>
                </c:pt>
                <c:pt idx="4">
                  <c:v>45327</c:v>
                </c:pt>
                <c:pt idx="5">
                  <c:v>45328</c:v>
                </c:pt>
                <c:pt idx="6">
                  <c:v>45329</c:v>
                </c:pt>
                <c:pt idx="7">
                  <c:v>45330</c:v>
                </c:pt>
                <c:pt idx="8">
                  <c:v>45331</c:v>
                </c:pt>
                <c:pt idx="9">
                  <c:v>45332</c:v>
                </c:pt>
                <c:pt idx="10">
                  <c:v>45333</c:v>
                </c:pt>
                <c:pt idx="11">
                  <c:v>45334</c:v>
                </c:pt>
                <c:pt idx="12">
                  <c:v>45335</c:v>
                </c:pt>
                <c:pt idx="13">
                  <c:v>45336</c:v>
                </c:pt>
                <c:pt idx="14">
                  <c:v>45337</c:v>
                </c:pt>
                <c:pt idx="15">
                  <c:v>45338</c:v>
                </c:pt>
                <c:pt idx="16">
                  <c:v>45339</c:v>
                </c:pt>
                <c:pt idx="17">
                  <c:v>45340</c:v>
                </c:pt>
                <c:pt idx="18">
                  <c:v>45341</c:v>
                </c:pt>
                <c:pt idx="19">
                  <c:v>45342</c:v>
                </c:pt>
                <c:pt idx="20">
                  <c:v>45343</c:v>
                </c:pt>
                <c:pt idx="21">
                  <c:v>45344</c:v>
                </c:pt>
                <c:pt idx="22">
                  <c:v>45345</c:v>
                </c:pt>
                <c:pt idx="23">
                  <c:v>45346</c:v>
                </c:pt>
                <c:pt idx="24">
                  <c:v>45347</c:v>
                </c:pt>
                <c:pt idx="25">
                  <c:v>45348</c:v>
                </c:pt>
                <c:pt idx="26">
                  <c:v>45349</c:v>
                </c:pt>
                <c:pt idx="27">
                  <c:v>45350</c:v>
                </c:pt>
                <c:pt idx="28">
                  <c:v>45351</c:v>
                </c:pt>
                <c:pt idx="29">
                  <c:v>45352</c:v>
                </c:pt>
                <c:pt idx="30">
                  <c:v>45353</c:v>
                </c:pt>
              </c:numCache>
            </c:numRef>
          </c:cat>
          <c:val>
            <c:numRef>
              <c:f>INV!$P$3:$P$33</c:f>
              <c:numCache>
                <c:formatCode>General</c:formatCode>
                <c:ptCount val="31"/>
                <c:pt idx="0">
                  <c:v>15</c:v>
                </c:pt>
                <c:pt idx="1">
                  <c:v>9</c:v>
                </c:pt>
                <c:pt idx="2">
                  <c:v>20</c:v>
                </c:pt>
                <c:pt idx="3">
                  <c:v>87</c:v>
                </c:pt>
                <c:pt idx="4">
                  <c:v>78</c:v>
                </c:pt>
                <c:pt idx="5">
                  <c:v>68</c:v>
                </c:pt>
                <c:pt idx="6">
                  <c:v>51</c:v>
                </c:pt>
                <c:pt idx="7">
                  <c:v>36</c:v>
                </c:pt>
                <c:pt idx="8">
                  <c:v>30</c:v>
                </c:pt>
                <c:pt idx="9">
                  <c:v>23</c:v>
                </c:pt>
                <c:pt idx="10">
                  <c:v>17</c:v>
                </c:pt>
                <c:pt idx="11">
                  <c:v>56</c:v>
                </c:pt>
                <c:pt idx="12">
                  <c:v>42</c:v>
                </c:pt>
                <c:pt idx="13">
                  <c:v>32</c:v>
                </c:pt>
                <c:pt idx="14">
                  <c:v>24</c:v>
                </c:pt>
                <c:pt idx="15">
                  <c:v>8</c:v>
                </c:pt>
                <c:pt idx="16">
                  <c:v>48</c:v>
                </c:pt>
                <c:pt idx="17">
                  <c:v>40</c:v>
                </c:pt>
                <c:pt idx="18">
                  <c:v>34</c:v>
                </c:pt>
                <c:pt idx="19">
                  <c:v>30</c:v>
                </c:pt>
                <c:pt idx="20">
                  <c:v>27</c:v>
                </c:pt>
                <c:pt idx="21">
                  <c:v>19</c:v>
                </c:pt>
                <c:pt idx="22">
                  <c:v>38</c:v>
                </c:pt>
                <c:pt idx="23">
                  <c:v>28</c:v>
                </c:pt>
                <c:pt idx="24">
                  <c:v>24</c:v>
                </c:pt>
                <c:pt idx="25">
                  <c:v>44</c:v>
                </c:pt>
                <c:pt idx="26">
                  <c:v>27</c:v>
                </c:pt>
                <c:pt idx="27">
                  <c:v>17</c:v>
                </c:pt>
                <c:pt idx="28">
                  <c:v>15</c:v>
                </c:pt>
                <c:pt idx="29">
                  <c:v>20</c:v>
                </c:pt>
                <c:pt idx="30">
                  <c:v>13</c:v>
                </c:pt>
              </c:numCache>
            </c:numRef>
          </c:val>
          <c:smooth val="1"/>
          <c:extLst>
            <c:ext xmlns:c16="http://schemas.microsoft.com/office/drawing/2014/chart" uri="{C3380CC4-5D6E-409C-BE32-E72D297353CC}">
              <c16:uniqueId val="{0000000E-3053-4121-A9AE-78829A3C21B3}"/>
            </c:ext>
          </c:extLst>
        </c:ser>
        <c:dLbls>
          <c:showLegendKey val="0"/>
          <c:showVal val="0"/>
          <c:showCatName val="0"/>
          <c:showSerName val="0"/>
          <c:showPercent val="0"/>
          <c:showBubbleSize val="0"/>
        </c:dLbls>
        <c:smooth val="0"/>
        <c:axId val="1531399132"/>
        <c:axId val="272262508"/>
      </c:lineChart>
      <c:dateAx>
        <c:axId val="1531399132"/>
        <c:scaling>
          <c:orientation val="minMax"/>
        </c:scaling>
        <c:delete val="0"/>
        <c:axPos val="b"/>
        <c:title>
          <c:tx>
            <c:rich>
              <a:bodyPr/>
              <a:lstStyle/>
              <a:p>
                <a:pPr>
                  <a:defRPr/>
                </a:pPr>
                <a:endParaRPr lang="en-IN"/>
              </a:p>
            </c:rich>
          </c:tx>
          <c:overlay val="0"/>
        </c:title>
        <c:numFmt formatCode="m/d/yyyy" sourceLinked="1"/>
        <c:majorTickMark val="cross"/>
        <c:minorTickMark val="none"/>
        <c:tickLblPos val="nextTo"/>
        <c:txPr>
          <a:bodyPr rot="-5400000" vert="horz"/>
          <a:lstStyle/>
          <a:p>
            <a:pPr>
              <a:defRPr/>
            </a:pPr>
            <a:endParaRPr lang="en-US"/>
          </a:p>
        </c:txPr>
        <c:crossAx val="272262508"/>
        <c:crosses val="autoZero"/>
        <c:auto val="1"/>
        <c:lblOffset val="100"/>
        <c:baseTimeUnit val="days"/>
      </c:dateAx>
      <c:valAx>
        <c:axId val="272262508"/>
        <c:scaling>
          <c:orientation val="minMax"/>
          <c:min val="0"/>
        </c:scaling>
        <c:delete val="0"/>
        <c:axPos val="l"/>
        <c:minorGridlines>
          <c:spPr>
            <a:ln>
              <a:solidFill>
                <a:srgbClr val="CCCCCC">
                  <a:alpha val="0"/>
                </a:srgbClr>
              </a:solidFill>
            </a:ln>
          </c:spPr>
        </c:minorGridlines>
        <c:numFmt formatCode="General" sourceLinked="1"/>
        <c:majorTickMark val="cross"/>
        <c:minorTickMark val="none"/>
        <c:tickLblPos val="nextTo"/>
        <c:spPr>
          <a:ln/>
        </c:spPr>
        <c:crossAx val="1531399132"/>
        <c:crosses val="autoZero"/>
        <c:crossBetween val="between"/>
      </c:valAx>
    </c:plotArea>
    <c:legend>
      <c:legendPos val="r"/>
      <c:layout>
        <c:manualLayout>
          <c:xMode val="edge"/>
          <c:yMode val="edge"/>
          <c:x val="0.8315973260031978"/>
          <c:y val="4.3996964537138951E-2"/>
          <c:w val="0.16285248102543495"/>
          <c:h val="0.93541143378583058"/>
        </c:manualLayout>
      </c:layout>
      <c:overlay val="0"/>
      <c:txPr>
        <a:bodyPr/>
        <a:lstStyle/>
        <a:p>
          <a:pPr rtl="0">
            <a:defRPr/>
          </a:pPr>
          <a:endParaRPr lang="en-US"/>
        </a:p>
      </c:txPr>
    </c:legend>
    <c:plotVisOnly val="1"/>
    <c:dispBlanksAs val="zero"/>
    <c:showDLblsOverMax val="1"/>
  </c:chart>
  <c:spPr>
    <a:ln w="38100">
      <a:solidFill>
        <a:schemeClr val="tx1"/>
      </a:solidFill>
    </a:ln>
  </c:spPr>
  <c:txPr>
    <a:bodyPr/>
    <a:lstStyle/>
    <a:p>
      <a:pPr>
        <a:defRPr>
          <a:solidFill>
            <a:schemeClr val="tx1"/>
          </a:solidFill>
        </a:defRPr>
      </a:pPr>
      <a:endParaRPr lang="en-US"/>
    </a:p>
  </c:txPr>
  <c:externalData r:id="rId1">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P_L!$A$8:$A$22</cx:f>
        <cx:lvl ptCount="15">
          <cx:pt idx="0">RICE</cx:pt>
          <cx:pt idx="1">FLOUR</cx:pt>
          <cx:pt idx="2">MAIDA</cx:pt>
          <cx:pt idx="3">SUZI</cx:pt>
          <cx:pt idx="4">TOOR DAL</cx:pt>
          <cx:pt idx="5">NAMKEEN</cx:pt>
          <cx:pt idx="6">BISCUIT</cx:pt>
          <cx:pt idx="7">EGG</cx:pt>
          <cx:pt idx="8">SUGAR</cx:pt>
          <cx:pt idx="9">COOKING OIL</cx:pt>
          <cx:pt idx="10">GHEE</cx:pt>
          <cx:pt idx="11">MILK &amp; DAIRY</cx:pt>
          <cx:pt idx="12">DRY FRUITS</cx:pt>
          <cx:pt idx="13">BREADS</cx:pt>
          <cx:pt idx="14">SALT</cx:pt>
        </cx:lvl>
      </cx:strDim>
      <cx:numDim type="val">
        <cx:f>P_L!$E$8:$E$22</cx:f>
        <cx:lvl ptCount="15" formatCode="0%">
          <cx:pt idx="0">0.13150340957258264</cx:pt>
          <cx:pt idx="1">0.10975080746511726</cx:pt>
          <cx:pt idx="2">0.017042905337573713</cx:pt>
          <cx:pt idx="3">0.01976709310078999</cx:pt>
          <cx:pt idx="4">0.064065509403281415</cx:pt>
          <cx:pt idx="5">0.073329978707213028</cx:pt>
          <cx:pt idx="6">0.027203456421671546</cx:pt>
          <cx:pt idx="7">0.019164747671798585</cx:pt>
          <cx:pt idx="8">0.059178579307575425</cx:pt>
          <cx:pt idx="9">0.1228214553954534</cx:pt>
          <cx:pt idx="10">0.10463458950035075</cx:pt>
          <cx:pt idx="11">0.10930710445363799</cx:pt>
          <cx:pt idx="12">0.12077521608832417</cx:pt>
          <cx:pt idx="13">0.013048338840373503</cx:pt>
          <cx:pt idx="14">0.0084068087342566</cx:pt>
        </cx:lvl>
      </cx:numDim>
    </cx:data>
  </cx:chartData>
  <cx:chart>
    <cx:plotArea>
      <cx:plotAreaRegion>
        <cx:series layoutId="clusteredColumn" uniqueId="{C353E290-E336-40B2-9EE6-68BE161864E2}">
          <cx:spPr>
            <a:solidFill>
              <a:schemeClr val="accent4">
                <a:lumMod val="75000"/>
              </a:schemeClr>
            </a:solidFill>
          </cx:spPr>
          <cx:dataLabels/>
          <cx:dataId val="0"/>
          <cx:layoutPr>
            <cx:aggregation/>
          </cx:layoutPr>
          <cx:axisId val="1"/>
        </cx:series>
        <cx:series layoutId="paretoLine" ownerIdx="0" uniqueId="{FDD819AF-597D-459A-8A82-17322460A581}">
          <cx:spPr>
            <a:ln cap="rnd">
              <a:solidFill>
                <a:srgbClr val="0070C0"/>
              </a:solidFill>
            </a:ln>
          </cx:spPr>
          <cx:axisId val="2"/>
        </cx:series>
      </cx:plotAreaRegion>
      <cx:axis id="0">
        <cx:catScaling gapWidth="0"/>
        <cx:tickLabels/>
      </cx:axis>
      <cx:axis id="1">
        <cx:valScaling/>
        <cx:majorGridlines/>
        <cx:tickLabels/>
      </cx:axis>
      <cx:axis id="2">
        <cx:valScaling max="1" min="0"/>
        <cx:units unit="percentage"/>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P_L!$A$8:$A$22</cx:f>
        <cx:lvl ptCount="15">
          <cx:pt idx="0">RICE</cx:pt>
          <cx:pt idx="1">FLOUR</cx:pt>
          <cx:pt idx="2">MAIDA</cx:pt>
          <cx:pt idx="3">SUZI</cx:pt>
          <cx:pt idx="4">TOOR DAL</cx:pt>
          <cx:pt idx="5">NAMKEEN</cx:pt>
          <cx:pt idx="6">BISCUIT</cx:pt>
          <cx:pt idx="7">EGG</cx:pt>
          <cx:pt idx="8">SUGAR</cx:pt>
          <cx:pt idx="9">COOKING OIL</cx:pt>
          <cx:pt idx="10">GHEE</cx:pt>
          <cx:pt idx="11">MILK &amp; DAIRY</cx:pt>
          <cx:pt idx="12">DRY FRUITS</cx:pt>
          <cx:pt idx="13">BREADS</cx:pt>
          <cx:pt idx="14">SALT</cx:pt>
        </cx:lvl>
      </cx:strDim>
      <cx:numDim type="val">
        <cx:f>P_L!$D$8:$D$22</cx:f>
        <cx:lvl ptCount="15" formatCode="0%">
          <cx:pt idx="0">0.1400179776168792</cx:pt>
          <cx:pt idx="1">0.12702865553108053</cx:pt>
          <cx:pt idx="2">0.018827108665804004</cx:pt>
          <cx:pt idx="3">0.016960202297578948</cx:pt>
          <cx:pt idx="4">0.046188646443493978</cx:pt>
          <cx:pt idx="5">0.072187046238035499</cx:pt>
          <cx:pt idx="6">0.029524778490077737</cx:pt>
          <cx:pt idx="7">0.020279146952201271</cx:pt>
          <cx:pt idx="8">0.043333958928059899</cx:pt>
          <cx:pt idx="9">0.11021662040558294</cx:pt>
          <cx:pt idx="10">0.1406402797396209</cx:pt>
          <cx:pt idx="11">0.05275739107243399</cx:pt>
          <cx:pt idx="12">0.16764621630431562</cx:pt>
          <cx:pt idx="13">0.0069144680304631702</cx:pt>
          <cx:pt idx="14">0.0074775032843723147</cx:pt>
        </cx:lvl>
      </cx:numDim>
    </cx:data>
  </cx:chartData>
  <cx:chart>
    <cx:plotArea>
      <cx:plotAreaRegion>
        <cx:series layoutId="clusteredColumn" uniqueId="{4F140C77-AE35-4B60-96F8-CB07D36CDCC9}">
          <cx:spPr>
            <a:solidFill>
              <a:srgbClr val="FFC000"/>
            </a:solidFill>
          </cx:spPr>
          <cx:dataLabels>
            <cx:txPr>
              <a:bodyPr spcFirstLastPara="1" vertOverflow="ellipsis" horzOverflow="overflow" wrap="square" lIns="0" tIns="0" rIns="0" bIns="0" anchor="ctr" anchorCtr="1"/>
              <a:lstStyle/>
              <a:p>
                <a:pPr algn="ctr" rtl="0">
                  <a:defRPr sz="1100"/>
                </a:pPr>
                <a:endParaRPr lang="en-US" sz="1100" b="0" i="0" u="none" strike="noStrike" baseline="0">
                  <a:solidFill>
                    <a:prstClr val="white">
                      <a:lumMod val="65000"/>
                      <a:lumOff val="35000"/>
                    </a:prstClr>
                  </a:solidFill>
                  <a:latin typeface="Century Gothic" panose="020B0502020202020204"/>
                </a:endParaRPr>
              </a:p>
            </cx:txPr>
          </cx:dataLabels>
          <cx:dataId val="0"/>
          <cx:layoutPr>
            <cx:aggregation/>
          </cx:layoutPr>
          <cx:axisId val="1"/>
        </cx:series>
        <cx:series layoutId="paretoLine" ownerIdx="0" uniqueId="{0EB5EF81-C06B-4B25-8E38-7EDDDA5DCD9F}">
          <cx:spPr>
            <a:ln>
              <a:solidFill>
                <a:srgbClr val="00B0F0"/>
              </a:solidFill>
            </a:ln>
          </cx:spPr>
          <cx:axisId val="2"/>
        </cx:series>
      </cx:plotAreaRegion>
      <cx:axis id="0">
        <cx:catScaling gapWidth="0"/>
        <cx:tickLabels/>
      </cx:axis>
      <cx:axis id="1">
        <cx:valScaling/>
        <cx:majorGridlines/>
        <cx:tickLabels/>
      </cx:axis>
      <cx:axis id="2">
        <cx:valScaling max="1" min="0"/>
        <cx:units unit="percentage"/>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0DBFB5-0880-4CE4-9E6A-3ADAB59FE92D}" type="doc">
      <dgm:prSet loTypeId="urn:microsoft.com/office/officeart/2008/layout/PictureAccentList" loCatId="list" qsTypeId="urn:microsoft.com/office/officeart/2005/8/quickstyle/3d2" qsCatId="3D" csTypeId="urn:microsoft.com/office/officeart/2005/8/colors/accent2_1" csCatId="accent2" phldr="1"/>
      <dgm:spPr/>
      <dgm:t>
        <a:bodyPr/>
        <a:lstStyle/>
        <a:p>
          <a:endParaRPr lang="en-IN"/>
        </a:p>
      </dgm:t>
    </dgm:pt>
    <dgm:pt modelId="{84D9C6DE-D6B3-4D79-9C77-8DF0AD5E9208}">
      <dgm:prSet phldrT="[Text]"/>
      <dgm:spPr/>
      <dgm:t>
        <a:bodyPr/>
        <a:lstStyle/>
        <a:p>
          <a:pPr algn="l"/>
          <a:r>
            <a:rPr lang="en-US" dirty="0">
              <a:latin typeface="Poppins" panose="00000500000000000000" pitchFamily="2" charset="0"/>
              <a:cs typeface="Poppins" panose="00000500000000000000" pitchFamily="2" charset="0"/>
            </a:rPr>
            <a:t>       Content</a:t>
          </a:r>
          <a:endParaRPr lang="en-IN" dirty="0">
            <a:latin typeface="Poppins" panose="00000500000000000000" pitchFamily="2" charset="0"/>
            <a:cs typeface="Poppins" panose="00000500000000000000" pitchFamily="2" charset="0"/>
          </a:endParaRPr>
        </a:p>
      </dgm:t>
    </dgm:pt>
    <dgm:pt modelId="{CFECC9D0-0C27-4A18-9E57-D99D8A611843}" type="parTrans" cxnId="{DE9C8580-94D3-409A-A091-1682520B263B}">
      <dgm:prSet/>
      <dgm:spPr/>
      <dgm:t>
        <a:bodyPr/>
        <a:lstStyle/>
        <a:p>
          <a:endParaRPr lang="en-IN"/>
        </a:p>
      </dgm:t>
    </dgm:pt>
    <dgm:pt modelId="{B4A5874C-9633-4FDC-8AA0-B24F78DEE910}" type="sibTrans" cxnId="{DE9C8580-94D3-409A-A091-1682520B263B}">
      <dgm:prSet/>
      <dgm:spPr/>
      <dgm:t>
        <a:bodyPr/>
        <a:lstStyle/>
        <a:p>
          <a:endParaRPr lang="en-IN"/>
        </a:p>
      </dgm:t>
    </dgm:pt>
    <dgm:pt modelId="{B37B4326-01B4-4A8A-A4AF-BFEEF193ED7B}">
      <dgm:prSet phldrT="[Text]"/>
      <dgm:spPr/>
      <dgm:t>
        <a:bodyPr/>
        <a:lstStyle/>
        <a:p>
          <a:pPr algn="l"/>
          <a:r>
            <a:rPr lang="en-US" dirty="0">
              <a:latin typeface="Poppins" panose="00000500000000000000" pitchFamily="2" charset="0"/>
              <a:cs typeface="Poppins" panose="00000500000000000000" pitchFamily="2" charset="0"/>
            </a:rPr>
            <a:t>Executive Summary</a:t>
          </a:r>
          <a:endParaRPr lang="en-IN" dirty="0">
            <a:latin typeface="Poppins" panose="00000500000000000000" pitchFamily="2" charset="0"/>
            <a:cs typeface="Poppins" panose="00000500000000000000" pitchFamily="2" charset="0"/>
          </a:endParaRPr>
        </a:p>
      </dgm:t>
    </dgm:pt>
    <dgm:pt modelId="{6519D0C8-BBA6-4EB2-B936-565E9FC19C82}" type="parTrans" cxnId="{AD1153A6-FCB5-4BCE-B4B1-59B0C9565A70}">
      <dgm:prSet/>
      <dgm:spPr/>
      <dgm:t>
        <a:bodyPr/>
        <a:lstStyle/>
        <a:p>
          <a:endParaRPr lang="en-IN"/>
        </a:p>
      </dgm:t>
    </dgm:pt>
    <dgm:pt modelId="{332243BE-8C2A-4435-AD8B-297BDC287967}" type="sibTrans" cxnId="{AD1153A6-FCB5-4BCE-B4B1-59B0C9565A70}">
      <dgm:prSet/>
      <dgm:spPr/>
      <dgm:t>
        <a:bodyPr/>
        <a:lstStyle/>
        <a:p>
          <a:endParaRPr lang="en-IN"/>
        </a:p>
      </dgm:t>
    </dgm:pt>
    <dgm:pt modelId="{620B422B-06AC-4A4F-AE82-C716D015C239}">
      <dgm:prSet phldrT="[Text]"/>
      <dgm:spPr/>
      <dgm:t>
        <a:bodyPr/>
        <a:lstStyle/>
        <a:p>
          <a:pPr algn="l"/>
          <a:r>
            <a:rPr lang="en-US" dirty="0">
              <a:latin typeface="Poppins" panose="00000500000000000000" pitchFamily="2" charset="0"/>
              <a:cs typeface="Poppins" panose="00000500000000000000" pitchFamily="2" charset="0"/>
            </a:rPr>
            <a:t>Data collection and cleaning</a:t>
          </a:r>
          <a:endParaRPr lang="en-IN" dirty="0">
            <a:latin typeface="Poppins" panose="00000500000000000000" pitchFamily="2" charset="0"/>
            <a:cs typeface="Poppins" panose="00000500000000000000" pitchFamily="2" charset="0"/>
          </a:endParaRPr>
        </a:p>
      </dgm:t>
    </dgm:pt>
    <dgm:pt modelId="{F94BAE76-83CE-445F-B17A-AD0F2DB82A91}" type="parTrans" cxnId="{6B87713E-9365-4198-9DC7-A67A08DB56C9}">
      <dgm:prSet/>
      <dgm:spPr/>
      <dgm:t>
        <a:bodyPr/>
        <a:lstStyle/>
        <a:p>
          <a:endParaRPr lang="en-IN"/>
        </a:p>
      </dgm:t>
    </dgm:pt>
    <dgm:pt modelId="{5CEAF588-665C-4BEF-BF13-3F1BB694AB8F}" type="sibTrans" cxnId="{6B87713E-9365-4198-9DC7-A67A08DB56C9}">
      <dgm:prSet/>
      <dgm:spPr/>
      <dgm:t>
        <a:bodyPr/>
        <a:lstStyle/>
        <a:p>
          <a:endParaRPr lang="en-IN"/>
        </a:p>
      </dgm:t>
    </dgm:pt>
    <dgm:pt modelId="{4F2BE6FD-58AB-4572-B1D5-102409C3A35B}">
      <dgm:prSet/>
      <dgm:spPr/>
      <dgm:t>
        <a:bodyPr/>
        <a:lstStyle/>
        <a:p>
          <a:pPr algn="l"/>
          <a:r>
            <a:rPr lang="en-US" dirty="0">
              <a:latin typeface="Poppins" panose="00000500000000000000" pitchFamily="2" charset="0"/>
              <a:cs typeface="Poppins" panose="00000500000000000000" pitchFamily="2" charset="0"/>
            </a:rPr>
            <a:t>Data analysis</a:t>
          </a:r>
          <a:endParaRPr lang="en-IN" dirty="0">
            <a:latin typeface="Poppins" panose="00000500000000000000" pitchFamily="2" charset="0"/>
            <a:cs typeface="Poppins" panose="00000500000000000000" pitchFamily="2" charset="0"/>
          </a:endParaRPr>
        </a:p>
      </dgm:t>
    </dgm:pt>
    <dgm:pt modelId="{9345F712-C688-4914-B5D9-D4FFAF047347}" type="parTrans" cxnId="{6E4C6A4A-1E09-41AB-A519-54C7C6FACD38}">
      <dgm:prSet/>
      <dgm:spPr/>
      <dgm:t>
        <a:bodyPr/>
        <a:lstStyle/>
        <a:p>
          <a:endParaRPr lang="en-IN"/>
        </a:p>
      </dgm:t>
    </dgm:pt>
    <dgm:pt modelId="{9A9AF94C-1425-48A3-BEFA-8225A36201D2}" type="sibTrans" cxnId="{6E4C6A4A-1E09-41AB-A519-54C7C6FACD38}">
      <dgm:prSet/>
      <dgm:spPr/>
      <dgm:t>
        <a:bodyPr/>
        <a:lstStyle/>
        <a:p>
          <a:endParaRPr lang="en-IN"/>
        </a:p>
      </dgm:t>
    </dgm:pt>
    <dgm:pt modelId="{FE1807DF-719D-49DB-B403-5D162AB04765}">
      <dgm:prSet/>
      <dgm:spPr/>
      <dgm:t>
        <a:bodyPr/>
        <a:lstStyle/>
        <a:p>
          <a:pPr algn="l"/>
          <a:r>
            <a:rPr lang="en-US" dirty="0">
              <a:latin typeface="Poppins" panose="00000500000000000000" pitchFamily="2" charset="0"/>
              <a:cs typeface="Poppins" panose="00000500000000000000" pitchFamily="2" charset="0"/>
            </a:rPr>
            <a:t>Findings</a:t>
          </a:r>
          <a:endParaRPr lang="en-IN" dirty="0">
            <a:latin typeface="Poppins" panose="00000500000000000000" pitchFamily="2" charset="0"/>
            <a:cs typeface="Poppins" panose="00000500000000000000" pitchFamily="2" charset="0"/>
          </a:endParaRPr>
        </a:p>
      </dgm:t>
    </dgm:pt>
    <dgm:pt modelId="{567F9DBF-96CD-4E67-81D4-85117BA6096A}" type="parTrans" cxnId="{0BA2B117-37B3-42B6-A163-9CCF28E45DB1}">
      <dgm:prSet/>
      <dgm:spPr/>
      <dgm:t>
        <a:bodyPr/>
        <a:lstStyle/>
        <a:p>
          <a:endParaRPr lang="en-IN"/>
        </a:p>
      </dgm:t>
    </dgm:pt>
    <dgm:pt modelId="{4C07F1A7-FE49-4DF8-99F1-0C67D9197851}" type="sibTrans" cxnId="{0BA2B117-37B3-42B6-A163-9CCF28E45DB1}">
      <dgm:prSet/>
      <dgm:spPr/>
      <dgm:t>
        <a:bodyPr/>
        <a:lstStyle/>
        <a:p>
          <a:endParaRPr lang="en-IN"/>
        </a:p>
      </dgm:t>
    </dgm:pt>
    <dgm:pt modelId="{26FC6C40-2B11-4F79-BF51-CF84C07860DA}">
      <dgm:prSet/>
      <dgm:spPr/>
      <dgm:t>
        <a:bodyPr/>
        <a:lstStyle/>
        <a:p>
          <a:pPr algn="l"/>
          <a:r>
            <a:rPr lang="en-US" dirty="0">
              <a:latin typeface="Poppins" panose="00000500000000000000" pitchFamily="2" charset="0"/>
              <a:cs typeface="Poppins" panose="00000500000000000000" pitchFamily="2" charset="0"/>
            </a:rPr>
            <a:t>Recommendation</a:t>
          </a:r>
          <a:endParaRPr lang="en-IN" dirty="0">
            <a:latin typeface="Poppins" panose="00000500000000000000" pitchFamily="2" charset="0"/>
            <a:cs typeface="Poppins" panose="00000500000000000000" pitchFamily="2" charset="0"/>
          </a:endParaRPr>
        </a:p>
      </dgm:t>
    </dgm:pt>
    <dgm:pt modelId="{7D8ED52C-DCE9-4CA7-9780-8440DDB25F8A}" type="parTrans" cxnId="{7D88CC5A-58DF-4A19-97B3-C3BE14648C5C}">
      <dgm:prSet/>
      <dgm:spPr/>
      <dgm:t>
        <a:bodyPr/>
        <a:lstStyle/>
        <a:p>
          <a:endParaRPr lang="en-IN"/>
        </a:p>
      </dgm:t>
    </dgm:pt>
    <dgm:pt modelId="{C488681D-D3F9-445B-81BC-FC14E7B9D0F0}" type="sibTrans" cxnId="{7D88CC5A-58DF-4A19-97B3-C3BE14648C5C}">
      <dgm:prSet/>
      <dgm:spPr/>
      <dgm:t>
        <a:bodyPr/>
        <a:lstStyle/>
        <a:p>
          <a:endParaRPr lang="en-IN"/>
        </a:p>
      </dgm:t>
    </dgm:pt>
    <dgm:pt modelId="{33BE6FDA-1A1F-4EC0-BE0B-91CCC2EF557A}" type="pres">
      <dgm:prSet presAssocID="{340DBFB5-0880-4CE4-9E6A-3ADAB59FE92D}" presName="layout" presStyleCnt="0">
        <dgm:presLayoutVars>
          <dgm:chMax/>
          <dgm:chPref/>
          <dgm:dir/>
          <dgm:animOne val="branch"/>
          <dgm:animLvl val="lvl"/>
          <dgm:resizeHandles/>
        </dgm:presLayoutVars>
      </dgm:prSet>
      <dgm:spPr/>
    </dgm:pt>
    <dgm:pt modelId="{7A20EC08-3A5F-482E-AB3A-38E631BC30F5}" type="pres">
      <dgm:prSet presAssocID="{84D9C6DE-D6B3-4D79-9C77-8DF0AD5E9208}" presName="root" presStyleCnt="0">
        <dgm:presLayoutVars>
          <dgm:chMax/>
          <dgm:chPref val="4"/>
        </dgm:presLayoutVars>
      </dgm:prSet>
      <dgm:spPr/>
    </dgm:pt>
    <dgm:pt modelId="{D7205E72-668E-4166-A36F-6AF4EF27F1BB}" type="pres">
      <dgm:prSet presAssocID="{84D9C6DE-D6B3-4D79-9C77-8DF0AD5E9208}" presName="rootComposite" presStyleCnt="0">
        <dgm:presLayoutVars/>
      </dgm:prSet>
      <dgm:spPr/>
    </dgm:pt>
    <dgm:pt modelId="{12F172F4-37D1-4C5A-952C-98EB84AEECAD}" type="pres">
      <dgm:prSet presAssocID="{84D9C6DE-D6B3-4D79-9C77-8DF0AD5E9208}" presName="rootText" presStyleLbl="node0" presStyleIdx="0" presStyleCnt="1">
        <dgm:presLayoutVars>
          <dgm:chMax/>
          <dgm:chPref val="4"/>
        </dgm:presLayoutVars>
      </dgm:prSet>
      <dgm:spPr/>
    </dgm:pt>
    <dgm:pt modelId="{AC9489E9-CD11-48E8-9E46-151D16400586}" type="pres">
      <dgm:prSet presAssocID="{84D9C6DE-D6B3-4D79-9C77-8DF0AD5E9208}" presName="childShape" presStyleCnt="0">
        <dgm:presLayoutVars>
          <dgm:chMax val="0"/>
          <dgm:chPref val="0"/>
        </dgm:presLayoutVars>
      </dgm:prSet>
      <dgm:spPr/>
    </dgm:pt>
    <dgm:pt modelId="{EA8754D0-2125-443D-8801-D9DB8FF55C6A}" type="pres">
      <dgm:prSet presAssocID="{B37B4326-01B4-4A8A-A4AF-BFEEF193ED7B}" presName="childComposite" presStyleCnt="0">
        <dgm:presLayoutVars>
          <dgm:chMax val="0"/>
          <dgm:chPref val="0"/>
        </dgm:presLayoutVars>
      </dgm:prSet>
      <dgm:spPr/>
    </dgm:pt>
    <dgm:pt modelId="{7F2DF3A1-D375-401C-8069-D69D91B41B91}" type="pres">
      <dgm:prSet presAssocID="{B37B4326-01B4-4A8A-A4AF-BFEEF193ED7B}" presName="Image"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outline"/>
        </a:ext>
      </dgm:extLst>
    </dgm:pt>
    <dgm:pt modelId="{FF2E3C42-A4DF-4286-B82C-CCA4E17DDAF3}" type="pres">
      <dgm:prSet presAssocID="{B37B4326-01B4-4A8A-A4AF-BFEEF193ED7B}" presName="childText" presStyleLbl="lnNode1" presStyleIdx="0" presStyleCnt="5">
        <dgm:presLayoutVars>
          <dgm:chMax val="0"/>
          <dgm:chPref val="0"/>
          <dgm:bulletEnabled val="1"/>
        </dgm:presLayoutVars>
      </dgm:prSet>
      <dgm:spPr/>
    </dgm:pt>
    <dgm:pt modelId="{A49C653C-E56B-4242-8FE5-B68C47D1652F}" type="pres">
      <dgm:prSet presAssocID="{620B422B-06AC-4A4F-AE82-C716D015C239}" presName="childComposite" presStyleCnt="0">
        <dgm:presLayoutVars>
          <dgm:chMax val="0"/>
          <dgm:chPref val="0"/>
        </dgm:presLayoutVars>
      </dgm:prSet>
      <dgm:spPr/>
    </dgm:pt>
    <dgm:pt modelId="{A58598EC-831B-477E-80EA-3783C2EAEBF8}" type="pres">
      <dgm:prSet presAssocID="{620B422B-06AC-4A4F-AE82-C716D015C239}" presName="Image"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outline"/>
        </a:ext>
      </dgm:extLst>
    </dgm:pt>
    <dgm:pt modelId="{F8BE9AFC-7C33-4167-9290-42C5756A3997}" type="pres">
      <dgm:prSet presAssocID="{620B422B-06AC-4A4F-AE82-C716D015C239}" presName="childText" presStyleLbl="lnNode1" presStyleIdx="1" presStyleCnt="5">
        <dgm:presLayoutVars>
          <dgm:chMax val="0"/>
          <dgm:chPref val="0"/>
          <dgm:bulletEnabled val="1"/>
        </dgm:presLayoutVars>
      </dgm:prSet>
      <dgm:spPr/>
    </dgm:pt>
    <dgm:pt modelId="{A1A9F2B7-2CE5-4D85-883C-56A9E16A78BF}" type="pres">
      <dgm:prSet presAssocID="{4F2BE6FD-58AB-4572-B1D5-102409C3A35B}" presName="childComposite" presStyleCnt="0">
        <dgm:presLayoutVars>
          <dgm:chMax val="0"/>
          <dgm:chPref val="0"/>
        </dgm:presLayoutVars>
      </dgm:prSet>
      <dgm:spPr/>
    </dgm:pt>
    <dgm:pt modelId="{8F12EB69-8127-4474-B0BF-3C4E713DEE13}" type="pres">
      <dgm:prSet presAssocID="{4F2BE6FD-58AB-4572-B1D5-102409C3A35B}" presName="Image"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dge 3 outline"/>
        </a:ext>
      </dgm:extLst>
    </dgm:pt>
    <dgm:pt modelId="{FA3958ED-9323-4495-99BE-BEE6A00CD4F5}" type="pres">
      <dgm:prSet presAssocID="{4F2BE6FD-58AB-4572-B1D5-102409C3A35B}" presName="childText" presStyleLbl="lnNode1" presStyleIdx="2" presStyleCnt="5">
        <dgm:presLayoutVars>
          <dgm:chMax val="0"/>
          <dgm:chPref val="0"/>
          <dgm:bulletEnabled val="1"/>
        </dgm:presLayoutVars>
      </dgm:prSet>
      <dgm:spPr/>
    </dgm:pt>
    <dgm:pt modelId="{EFB79D28-372B-460D-AFC2-F24447681626}" type="pres">
      <dgm:prSet presAssocID="{FE1807DF-719D-49DB-B403-5D162AB04765}" presName="childComposite" presStyleCnt="0">
        <dgm:presLayoutVars>
          <dgm:chMax val="0"/>
          <dgm:chPref val="0"/>
        </dgm:presLayoutVars>
      </dgm:prSet>
      <dgm:spPr/>
    </dgm:pt>
    <dgm:pt modelId="{E7C76DF4-01F5-4F77-ABAE-64F61BA723A3}" type="pres">
      <dgm:prSet presAssocID="{FE1807DF-719D-49DB-B403-5D162AB04765}" presName="Image"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dge 4 outline"/>
        </a:ext>
      </dgm:extLst>
    </dgm:pt>
    <dgm:pt modelId="{D6AF5E28-B595-4FA9-A578-A62F393F469C}" type="pres">
      <dgm:prSet presAssocID="{FE1807DF-719D-49DB-B403-5D162AB04765}" presName="childText" presStyleLbl="lnNode1" presStyleIdx="3" presStyleCnt="5">
        <dgm:presLayoutVars>
          <dgm:chMax val="0"/>
          <dgm:chPref val="0"/>
          <dgm:bulletEnabled val="1"/>
        </dgm:presLayoutVars>
      </dgm:prSet>
      <dgm:spPr/>
    </dgm:pt>
    <dgm:pt modelId="{C38D2ACB-EAFE-4D1E-8D1A-4171352BF17D}" type="pres">
      <dgm:prSet presAssocID="{26FC6C40-2B11-4F79-BF51-CF84C07860DA}" presName="childComposite" presStyleCnt="0">
        <dgm:presLayoutVars>
          <dgm:chMax val="0"/>
          <dgm:chPref val="0"/>
        </dgm:presLayoutVars>
      </dgm:prSet>
      <dgm:spPr/>
    </dgm:pt>
    <dgm:pt modelId="{9BDA27E1-7031-4584-A30D-DEF04CED55E7}" type="pres">
      <dgm:prSet presAssocID="{26FC6C40-2B11-4F79-BF51-CF84C07860DA}" presName="Image"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Badge 5 outline"/>
        </a:ext>
      </dgm:extLst>
    </dgm:pt>
    <dgm:pt modelId="{6FFAFBE0-DA4C-424B-A230-AFB6AAB106DF}" type="pres">
      <dgm:prSet presAssocID="{26FC6C40-2B11-4F79-BF51-CF84C07860DA}" presName="childText" presStyleLbl="lnNode1" presStyleIdx="4" presStyleCnt="5">
        <dgm:presLayoutVars>
          <dgm:chMax val="0"/>
          <dgm:chPref val="0"/>
          <dgm:bulletEnabled val="1"/>
        </dgm:presLayoutVars>
      </dgm:prSet>
      <dgm:spPr/>
    </dgm:pt>
  </dgm:ptLst>
  <dgm:cxnLst>
    <dgm:cxn modelId="{0BA2B117-37B3-42B6-A163-9CCF28E45DB1}" srcId="{84D9C6DE-D6B3-4D79-9C77-8DF0AD5E9208}" destId="{FE1807DF-719D-49DB-B403-5D162AB04765}" srcOrd="3" destOrd="0" parTransId="{567F9DBF-96CD-4E67-81D4-85117BA6096A}" sibTransId="{4C07F1A7-FE49-4DF8-99F1-0C67D9197851}"/>
    <dgm:cxn modelId="{EE4DEE27-1DE5-436C-94D6-E11AB19C5A28}" type="presOf" srcId="{620B422B-06AC-4A4F-AE82-C716D015C239}" destId="{F8BE9AFC-7C33-4167-9290-42C5756A3997}" srcOrd="0" destOrd="0" presId="urn:microsoft.com/office/officeart/2008/layout/PictureAccentList"/>
    <dgm:cxn modelId="{6B87713E-9365-4198-9DC7-A67A08DB56C9}" srcId="{84D9C6DE-D6B3-4D79-9C77-8DF0AD5E9208}" destId="{620B422B-06AC-4A4F-AE82-C716D015C239}" srcOrd="1" destOrd="0" parTransId="{F94BAE76-83CE-445F-B17A-AD0F2DB82A91}" sibTransId="{5CEAF588-665C-4BEF-BF13-3F1BB694AB8F}"/>
    <dgm:cxn modelId="{401EAD64-27B7-487A-A6E2-460ED89D9133}" type="presOf" srcId="{84D9C6DE-D6B3-4D79-9C77-8DF0AD5E9208}" destId="{12F172F4-37D1-4C5A-952C-98EB84AEECAD}" srcOrd="0" destOrd="0" presId="urn:microsoft.com/office/officeart/2008/layout/PictureAccentList"/>
    <dgm:cxn modelId="{6E4C6A4A-1E09-41AB-A519-54C7C6FACD38}" srcId="{84D9C6DE-D6B3-4D79-9C77-8DF0AD5E9208}" destId="{4F2BE6FD-58AB-4572-B1D5-102409C3A35B}" srcOrd="2" destOrd="0" parTransId="{9345F712-C688-4914-B5D9-D4FFAF047347}" sibTransId="{9A9AF94C-1425-48A3-BEFA-8225A36201D2}"/>
    <dgm:cxn modelId="{A8ACBC52-B875-41E8-8DE3-FFCCE22CD0E0}" type="presOf" srcId="{340DBFB5-0880-4CE4-9E6A-3ADAB59FE92D}" destId="{33BE6FDA-1A1F-4EC0-BE0B-91CCC2EF557A}" srcOrd="0" destOrd="0" presId="urn:microsoft.com/office/officeart/2008/layout/PictureAccentList"/>
    <dgm:cxn modelId="{7D88CC5A-58DF-4A19-97B3-C3BE14648C5C}" srcId="{84D9C6DE-D6B3-4D79-9C77-8DF0AD5E9208}" destId="{26FC6C40-2B11-4F79-BF51-CF84C07860DA}" srcOrd="4" destOrd="0" parTransId="{7D8ED52C-DCE9-4CA7-9780-8440DDB25F8A}" sibTransId="{C488681D-D3F9-445B-81BC-FC14E7B9D0F0}"/>
    <dgm:cxn modelId="{DE9C8580-94D3-409A-A091-1682520B263B}" srcId="{340DBFB5-0880-4CE4-9E6A-3ADAB59FE92D}" destId="{84D9C6DE-D6B3-4D79-9C77-8DF0AD5E9208}" srcOrd="0" destOrd="0" parTransId="{CFECC9D0-0C27-4A18-9E57-D99D8A611843}" sibTransId="{B4A5874C-9633-4FDC-8AA0-B24F78DEE910}"/>
    <dgm:cxn modelId="{42DFF184-41D8-4825-BEB8-C8E5A606EDA9}" type="presOf" srcId="{4F2BE6FD-58AB-4572-B1D5-102409C3A35B}" destId="{FA3958ED-9323-4495-99BE-BEE6A00CD4F5}" srcOrd="0" destOrd="0" presId="urn:microsoft.com/office/officeart/2008/layout/PictureAccentList"/>
    <dgm:cxn modelId="{E49EF18C-D7C8-446C-A0F6-FE497F2E7E35}" type="presOf" srcId="{B37B4326-01B4-4A8A-A4AF-BFEEF193ED7B}" destId="{FF2E3C42-A4DF-4286-B82C-CCA4E17DDAF3}" srcOrd="0" destOrd="0" presId="urn:microsoft.com/office/officeart/2008/layout/PictureAccentList"/>
    <dgm:cxn modelId="{AD1153A6-FCB5-4BCE-B4B1-59B0C9565A70}" srcId="{84D9C6DE-D6B3-4D79-9C77-8DF0AD5E9208}" destId="{B37B4326-01B4-4A8A-A4AF-BFEEF193ED7B}" srcOrd="0" destOrd="0" parTransId="{6519D0C8-BBA6-4EB2-B936-565E9FC19C82}" sibTransId="{332243BE-8C2A-4435-AD8B-297BDC287967}"/>
    <dgm:cxn modelId="{BF5E71AC-9238-46BE-9325-705D34BAC648}" type="presOf" srcId="{26FC6C40-2B11-4F79-BF51-CF84C07860DA}" destId="{6FFAFBE0-DA4C-424B-A230-AFB6AAB106DF}" srcOrd="0" destOrd="0" presId="urn:microsoft.com/office/officeart/2008/layout/PictureAccentList"/>
    <dgm:cxn modelId="{B13B5BBE-7BC6-401E-A80F-6AD46D92FFF0}" type="presOf" srcId="{FE1807DF-719D-49DB-B403-5D162AB04765}" destId="{D6AF5E28-B595-4FA9-A578-A62F393F469C}" srcOrd="0" destOrd="0" presId="urn:microsoft.com/office/officeart/2008/layout/PictureAccentList"/>
    <dgm:cxn modelId="{FAA77AA3-131E-4827-AB5C-68D5CEA33CE7}" type="presParOf" srcId="{33BE6FDA-1A1F-4EC0-BE0B-91CCC2EF557A}" destId="{7A20EC08-3A5F-482E-AB3A-38E631BC30F5}" srcOrd="0" destOrd="0" presId="urn:microsoft.com/office/officeart/2008/layout/PictureAccentList"/>
    <dgm:cxn modelId="{5888E911-4A4D-4EEF-88B7-F817E3A95850}" type="presParOf" srcId="{7A20EC08-3A5F-482E-AB3A-38E631BC30F5}" destId="{D7205E72-668E-4166-A36F-6AF4EF27F1BB}" srcOrd="0" destOrd="0" presId="urn:microsoft.com/office/officeart/2008/layout/PictureAccentList"/>
    <dgm:cxn modelId="{29C90FD8-181A-453B-90F7-0066783E4EF7}" type="presParOf" srcId="{D7205E72-668E-4166-A36F-6AF4EF27F1BB}" destId="{12F172F4-37D1-4C5A-952C-98EB84AEECAD}" srcOrd="0" destOrd="0" presId="urn:microsoft.com/office/officeart/2008/layout/PictureAccentList"/>
    <dgm:cxn modelId="{99B33507-A3D6-4FF2-81F7-1AB6722919AF}" type="presParOf" srcId="{7A20EC08-3A5F-482E-AB3A-38E631BC30F5}" destId="{AC9489E9-CD11-48E8-9E46-151D16400586}" srcOrd="1" destOrd="0" presId="urn:microsoft.com/office/officeart/2008/layout/PictureAccentList"/>
    <dgm:cxn modelId="{3D397571-FCBB-4765-B7D9-FB02A759B32C}" type="presParOf" srcId="{AC9489E9-CD11-48E8-9E46-151D16400586}" destId="{EA8754D0-2125-443D-8801-D9DB8FF55C6A}" srcOrd="0" destOrd="0" presId="urn:microsoft.com/office/officeart/2008/layout/PictureAccentList"/>
    <dgm:cxn modelId="{0E1C79B9-BCA4-4CA9-AB23-6238B8DD15E3}" type="presParOf" srcId="{EA8754D0-2125-443D-8801-D9DB8FF55C6A}" destId="{7F2DF3A1-D375-401C-8069-D69D91B41B91}" srcOrd="0" destOrd="0" presId="urn:microsoft.com/office/officeart/2008/layout/PictureAccentList"/>
    <dgm:cxn modelId="{0CDB320E-328A-4E18-882B-3EEA7499939D}" type="presParOf" srcId="{EA8754D0-2125-443D-8801-D9DB8FF55C6A}" destId="{FF2E3C42-A4DF-4286-B82C-CCA4E17DDAF3}" srcOrd="1" destOrd="0" presId="urn:microsoft.com/office/officeart/2008/layout/PictureAccentList"/>
    <dgm:cxn modelId="{A8B548BD-BD61-41B4-A19E-2C05F1A3F944}" type="presParOf" srcId="{AC9489E9-CD11-48E8-9E46-151D16400586}" destId="{A49C653C-E56B-4242-8FE5-B68C47D1652F}" srcOrd="1" destOrd="0" presId="urn:microsoft.com/office/officeart/2008/layout/PictureAccentList"/>
    <dgm:cxn modelId="{A24D81D6-2746-475B-B71D-1A11C9A33D67}" type="presParOf" srcId="{A49C653C-E56B-4242-8FE5-B68C47D1652F}" destId="{A58598EC-831B-477E-80EA-3783C2EAEBF8}" srcOrd="0" destOrd="0" presId="urn:microsoft.com/office/officeart/2008/layout/PictureAccentList"/>
    <dgm:cxn modelId="{B8768254-04A8-4E5A-B1AD-66298B0EE0EE}" type="presParOf" srcId="{A49C653C-E56B-4242-8FE5-B68C47D1652F}" destId="{F8BE9AFC-7C33-4167-9290-42C5756A3997}" srcOrd="1" destOrd="0" presId="urn:microsoft.com/office/officeart/2008/layout/PictureAccentList"/>
    <dgm:cxn modelId="{FE2B0F9F-55B0-4188-BED9-4E82F0EDC18B}" type="presParOf" srcId="{AC9489E9-CD11-48E8-9E46-151D16400586}" destId="{A1A9F2B7-2CE5-4D85-883C-56A9E16A78BF}" srcOrd="2" destOrd="0" presId="urn:microsoft.com/office/officeart/2008/layout/PictureAccentList"/>
    <dgm:cxn modelId="{3901059A-4ECB-434E-8C4A-BDE07EC83549}" type="presParOf" srcId="{A1A9F2B7-2CE5-4D85-883C-56A9E16A78BF}" destId="{8F12EB69-8127-4474-B0BF-3C4E713DEE13}" srcOrd="0" destOrd="0" presId="urn:microsoft.com/office/officeart/2008/layout/PictureAccentList"/>
    <dgm:cxn modelId="{DFF43683-A3A5-4E13-9927-FE50C86489FF}" type="presParOf" srcId="{A1A9F2B7-2CE5-4D85-883C-56A9E16A78BF}" destId="{FA3958ED-9323-4495-99BE-BEE6A00CD4F5}" srcOrd="1" destOrd="0" presId="urn:microsoft.com/office/officeart/2008/layout/PictureAccentList"/>
    <dgm:cxn modelId="{B717DB43-20AE-44A8-B563-2D4190170A86}" type="presParOf" srcId="{AC9489E9-CD11-48E8-9E46-151D16400586}" destId="{EFB79D28-372B-460D-AFC2-F24447681626}" srcOrd="3" destOrd="0" presId="urn:microsoft.com/office/officeart/2008/layout/PictureAccentList"/>
    <dgm:cxn modelId="{C88C281A-E6CD-44F1-AA64-7A566B5964B1}" type="presParOf" srcId="{EFB79D28-372B-460D-AFC2-F24447681626}" destId="{E7C76DF4-01F5-4F77-ABAE-64F61BA723A3}" srcOrd="0" destOrd="0" presId="urn:microsoft.com/office/officeart/2008/layout/PictureAccentList"/>
    <dgm:cxn modelId="{E2AA3D0C-8C96-4486-A864-F408A24F1B49}" type="presParOf" srcId="{EFB79D28-372B-460D-AFC2-F24447681626}" destId="{D6AF5E28-B595-4FA9-A578-A62F393F469C}" srcOrd="1" destOrd="0" presId="urn:microsoft.com/office/officeart/2008/layout/PictureAccentList"/>
    <dgm:cxn modelId="{EA07AAB1-DE89-4B9B-B2FA-447ED0CDF0AD}" type="presParOf" srcId="{AC9489E9-CD11-48E8-9E46-151D16400586}" destId="{C38D2ACB-EAFE-4D1E-8D1A-4171352BF17D}" srcOrd="4" destOrd="0" presId="urn:microsoft.com/office/officeart/2008/layout/PictureAccentList"/>
    <dgm:cxn modelId="{33D6C143-6E9E-4F33-BE8B-43A155DE0DBB}" type="presParOf" srcId="{C38D2ACB-EAFE-4D1E-8D1A-4171352BF17D}" destId="{9BDA27E1-7031-4584-A30D-DEF04CED55E7}" srcOrd="0" destOrd="0" presId="urn:microsoft.com/office/officeart/2008/layout/PictureAccentList"/>
    <dgm:cxn modelId="{EB18C8B9-4C42-40DF-9AF8-96E84BE14FDD}" type="presParOf" srcId="{C38D2ACB-EAFE-4D1E-8D1A-4171352BF17D}" destId="{6FFAFBE0-DA4C-424B-A230-AFB6AAB106DF}"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0DBFB5-0880-4CE4-9E6A-3ADAB59FE92D}" type="doc">
      <dgm:prSet loTypeId="urn:microsoft.com/office/officeart/2008/layout/PictureAccentList" loCatId="list" qsTypeId="urn:microsoft.com/office/officeart/2005/8/quickstyle/3d2" qsCatId="3D" csTypeId="urn:microsoft.com/office/officeart/2005/8/colors/accent5_2" csCatId="accent5" phldr="1"/>
      <dgm:spPr/>
      <dgm:t>
        <a:bodyPr/>
        <a:lstStyle/>
        <a:p>
          <a:endParaRPr lang="en-IN"/>
        </a:p>
      </dgm:t>
    </dgm:pt>
    <dgm:pt modelId="{84D9C6DE-D6B3-4D79-9C77-8DF0AD5E9208}">
      <dgm:prSet phldrT="[Text]"/>
      <dgm:spPr>
        <a:solidFill>
          <a:schemeClr val="tx1"/>
        </a:solidFill>
      </dgm:spPr>
      <dgm:t>
        <a:bodyPr/>
        <a:lstStyle/>
        <a:p>
          <a:pPr algn="l"/>
          <a:r>
            <a:rPr lang="en-US" dirty="0">
              <a:solidFill>
                <a:schemeClr val="bg1"/>
              </a:solidFill>
              <a:latin typeface="Poppins" panose="00000500000000000000" pitchFamily="2" charset="0"/>
              <a:cs typeface="Poppins" panose="00000500000000000000" pitchFamily="2" charset="0"/>
            </a:rPr>
            <a:t>           05. Recommendations</a:t>
          </a:r>
          <a:endParaRPr lang="en-IN" dirty="0">
            <a:solidFill>
              <a:schemeClr val="bg1"/>
            </a:solidFill>
            <a:latin typeface="Poppins" panose="00000500000000000000" pitchFamily="2" charset="0"/>
            <a:cs typeface="Poppins" panose="00000500000000000000" pitchFamily="2" charset="0"/>
          </a:endParaRPr>
        </a:p>
      </dgm:t>
    </dgm:pt>
    <dgm:pt modelId="{CFECC9D0-0C27-4A18-9E57-D99D8A611843}" type="parTrans" cxnId="{DE9C8580-94D3-409A-A091-1682520B263B}">
      <dgm:prSet/>
      <dgm:spPr/>
      <dgm:t>
        <a:bodyPr/>
        <a:lstStyle/>
        <a:p>
          <a:endParaRPr lang="en-IN">
            <a:solidFill>
              <a:schemeClr val="bg1"/>
            </a:solidFill>
          </a:endParaRPr>
        </a:p>
      </dgm:t>
    </dgm:pt>
    <dgm:pt modelId="{B4A5874C-9633-4FDC-8AA0-B24F78DEE910}" type="sibTrans" cxnId="{DE9C8580-94D3-409A-A091-1682520B263B}">
      <dgm:prSet/>
      <dgm:spPr/>
      <dgm:t>
        <a:bodyPr/>
        <a:lstStyle/>
        <a:p>
          <a:endParaRPr lang="en-IN">
            <a:solidFill>
              <a:schemeClr val="bg1"/>
            </a:solidFill>
          </a:endParaRPr>
        </a:p>
      </dgm:t>
    </dgm:pt>
    <dgm:pt modelId="{B37B4326-01B4-4A8A-A4AF-BFEEF193ED7B}">
      <dgm:prSet phldrT="[Text]"/>
      <dgm:spPr/>
      <dgm:t>
        <a:bodyPr/>
        <a:lstStyle/>
        <a:p>
          <a:pPr algn="l"/>
          <a:r>
            <a:rPr lang="en-IN" dirty="0">
              <a:solidFill>
                <a:schemeClr val="bg1"/>
              </a:solidFill>
            </a:rPr>
            <a:t>Increase the sales of High profit items</a:t>
          </a:r>
          <a:endParaRPr lang="en-IN" dirty="0">
            <a:solidFill>
              <a:schemeClr val="bg1"/>
            </a:solidFill>
            <a:latin typeface="Poppins" panose="00000500000000000000" pitchFamily="2" charset="0"/>
            <a:cs typeface="Poppins" panose="00000500000000000000" pitchFamily="2" charset="0"/>
          </a:endParaRPr>
        </a:p>
      </dgm:t>
    </dgm:pt>
    <dgm:pt modelId="{6519D0C8-BBA6-4EB2-B936-565E9FC19C82}" type="parTrans" cxnId="{AD1153A6-FCB5-4BCE-B4B1-59B0C9565A70}">
      <dgm:prSet/>
      <dgm:spPr/>
      <dgm:t>
        <a:bodyPr/>
        <a:lstStyle/>
        <a:p>
          <a:endParaRPr lang="en-IN">
            <a:solidFill>
              <a:schemeClr val="bg1"/>
            </a:solidFill>
          </a:endParaRPr>
        </a:p>
      </dgm:t>
    </dgm:pt>
    <dgm:pt modelId="{332243BE-8C2A-4435-AD8B-297BDC287967}" type="sibTrans" cxnId="{AD1153A6-FCB5-4BCE-B4B1-59B0C9565A70}">
      <dgm:prSet/>
      <dgm:spPr/>
      <dgm:t>
        <a:bodyPr/>
        <a:lstStyle/>
        <a:p>
          <a:endParaRPr lang="en-IN">
            <a:solidFill>
              <a:schemeClr val="bg1"/>
            </a:solidFill>
          </a:endParaRPr>
        </a:p>
      </dgm:t>
    </dgm:pt>
    <dgm:pt modelId="{620B422B-06AC-4A4F-AE82-C716D015C239}">
      <dgm:prSet phldrT="[Text]"/>
      <dgm:spPr/>
      <dgm:t>
        <a:bodyPr/>
        <a:lstStyle/>
        <a:p>
          <a:pPr algn="l"/>
          <a:r>
            <a:rPr lang="en-IN" dirty="0">
              <a:solidFill>
                <a:schemeClr val="bg1"/>
              </a:solidFill>
            </a:rPr>
            <a:t>Increase the sales of low revenue items</a:t>
          </a:r>
          <a:endParaRPr lang="en-IN" dirty="0">
            <a:solidFill>
              <a:schemeClr val="bg1"/>
            </a:solidFill>
            <a:latin typeface="Poppins" panose="00000500000000000000" pitchFamily="2" charset="0"/>
            <a:cs typeface="Poppins" panose="00000500000000000000" pitchFamily="2" charset="0"/>
          </a:endParaRPr>
        </a:p>
      </dgm:t>
    </dgm:pt>
    <dgm:pt modelId="{F94BAE76-83CE-445F-B17A-AD0F2DB82A91}" type="parTrans" cxnId="{6B87713E-9365-4198-9DC7-A67A08DB56C9}">
      <dgm:prSet/>
      <dgm:spPr/>
      <dgm:t>
        <a:bodyPr/>
        <a:lstStyle/>
        <a:p>
          <a:endParaRPr lang="en-IN">
            <a:solidFill>
              <a:schemeClr val="bg1"/>
            </a:solidFill>
          </a:endParaRPr>
        </a:p>
      </dgm:t>
    </dgm:pt>
    <dgm:pt modelId="{5CEAF588-665C-4BEF-BF13-3F1BB694AB8F}" type="sibTrans" cxnId="{6B87713E-9365-4198-9DC7-A67A08DB56C9}">
      <dgm:prSet/>
      <dgm:spPr/>
      <dgm:t>
        <a:bodyPr/>
        <a:lstStyle/>
        <a:p>
          <a:endParaRPr lang="en-IN">
            <a:solidFill>
              <a:schemeClr val="bg1"/>
            </a:solidFill>
          </a:endParaRPr>
        </a:p>
      </dgm:t>
    </dgm:pt>
    <dgm:pt modelId="{4F2BE6FD-58AB-4572-B1D5-102409C3A35B}">
      <dgm:prSet/>
      <dgm:spPr/>
      <dgm:t>
        <a:bodyPr/>
        <a:lstStyle/>
        <a:p>
          <a:pPr algn="l"/>
          <a:r>
            <a:rPr lang="en-IN" dirty="0">
              <a:solidFill>
                <a:schemeClr val="bg1"/>
              </a:solidFill>
            </a:rPr>
            <a:t>Restock inventory in accordance with sales</a:t>
          </a:r>
          <a:endParaRPr lang="en-IN" dirty="0">
            <a:solidFill>
              <a:schemeClr val="bg1"/>
            </a:solidFill>
            <a:latin typeface="Poppins" panose="00000500000000000000" pitchFamily="2" charset="0"/>
            <a:cs typeface="Poppins" panose="00000500000000000000" pitchFamily="2" charset="0"/>
          </a:endParaRPr>
        </a:p>
      </dgm:t>
    </dgm:pt>
    <dgm:pt modelId="{9345F712-C688-4914-B5D9-D4FFAF047347}" type="parTrans" cxnId="{6E4C6A4A-1E09-41AB-A519-54C7C6FACD38}">
      <dgm:prSet/>
      <dgm:spPr/>
      <dgm:t>
        <a:bodyPr/>
        <a:lstStyle/>
        <a:p>
          <a:endParaRPr lang="en-IN">
            <a:solidFill>
              <a:schemeClr val="bg1"/>
            </a:solidFill>
          </a:endParaRPr>
        </a:p>
      </dgm:t>
    </dgm:pt>
    <dgm:pt modelId="{9A9AF94C-1425-48A3-BEFA-8225A36201D2}" type="sibTrans" cxnId="{6E4C6A4A-1E09-41AB-A519-54C7C6FACD38}">
      <dgm:prSet/>
      <dgm:spPr/>
      <dgm:t>
        <a:bodyPr/>
        <a:lstStyle/>
        <a:p>
          <a:endParaRPr lang="en-IN">
            <a:solidFill>
              <a:schemeClr val="bg1"/>
            </a:solidFill>
          </a:endParaRPr>
        </a:p>
      </dgm:t>
    </dgm:pt>
    <dgm:pt modelId="{FE1807DF-719D-49DB-B403-5D162AB04765}">
      <dgm:prSet/>
      <dgm:spPr/>
      <dgm:t>
        <a:bodyPr/>
        <a:lstStyle/>
        <a:p>
          <a:pPr algn="l"/>
          <a:r>
            <a:rPr lang="en-IN" dirty="0">
              <a:solidFill>
                <a:schemeClr val="bg1"/>
              </a:solidFill>
            </a:rPr>
            <a:t>Increase current ratio</a:t>
          </a:r>
          <a:endParaRPr lang="en-IN" dirty="0">
            <a:solidFill>
              <a:schemeClr val="bg1"/>
            </a:solidFill>
            <a:latin typeface="Poppins" panose="00000500000000000000" pitchFamily="2" charset="0"/>
            <a:cs typeface="Poppins" panose="00000500000000000000" pitchFamily="2" charset="0"/>
          </a:endParaRPr>
        </a:p>
      </dgm:t>
    </dgm:pt>
    <dgm:pt modelId="{567F9DBF-96CD-4E67-81D4-85117BA6096A}" type="parTrans" cxnId="{0BA2B117-37B3-42B6-A163-9CCF28E45DB1}">
      <dgm:prSet/>
      <dgm:spPr/>
      <dgm:t>
        <a:bodyPr/>
        <a:lstStyle/>
        <a:p>
          <a:endParaRPr lang="en-IN">
            <a:solidFill>
              <a:schemeClr val="bg1"/>
            </a:solidFill>
          </a:endParaRPr>
        </a:p>
      </dgm:t>
    </dgm:pt>
    <dgm:pt modelId="{4C07F1A7-FE49-4DF8-99F1-0C67D9197851}" type="sibTrans" cxnId="{0BA2B117-37B3-42B6-A163-9CCF28E45DB1}">
      <dgm:prSet/>
      <dgm:spPr/>
      <dgm:t>
        <a:bodyPr/>
        <a:lstStyle/>
        <a:p>
          <a:endParaRPr lang="en-IN">
            <a:solidFill>
              <a:schemeClr val="bg1"/>
            </a:solidFill>
          </a:endParaRPr>
        </a:p>
      </dgm:t>
    </dgm:pt>
    <dgm:pt modelId="{26FC6C40-2B11-4F79-BF51-CF84C07860DA}">
      <dgm:prSet/>
      <dgm:spPr/>
      <dgm:t>
        <a:bodyPr/>
        <a:lstStyle/>
        <a:p>
          <a:pPr algn="l"/>
          <a:r>
            <a:rPr lang="en-IN" dirty="0">
              <a:solidFill>
                <a:schemeClr val="bg1"/>
              </a:solidFill>
            </a:rPr>
            <a:t>Effective pricing adoptation </a:t>
          </a:r>
          <a:endParaRPr lang="en-IN" dirty="0">
            <a:solidFill>
              <a:schemeClr val="bg1"/>
            </a:solidFill>
            <a:latin typeface="Poppins" panose="00000500000000000000" pitchFamily="2" charset="0"/>
            <a:cs typeface="Poppins" panose="00000500000000000000" pitchFamily="2" charset="0"/>
          </a:endParaRPr>
        </a:p>
      </dgm:t>
    </dgm:pt>
    <dgm:pt modelId="{7D8ED52C-DCE9-4CA7-9780-8440DDB25F8A}" type="parTrans" cxnId="{7D88CC5A-58DF-4A19-97B3-C3BE14648C5C}">
      <dgm:prSet/>
      <dgm:spPr/>
      <dgm:t>
        <a:bodyPr/>
        <a:lstStyle/>
        <a:p>
          <a:endParaRPr lang="en-IN">
            <a:solidFill>
              <a:schemeClr val="bg1"/>
            </a:solidFill>
          </a:endParaRPr>
        </a:p>
      </dgm:t>
    </dgm:pt>
    <dgm:pt modelId="{C488681D-D3F9-445B-81BC-FC14E7B9D0F0}" type="sibTrans" cxnId="{7D88CC5A-58DF-4A19-97B3-C3BE14648C5C}">
      <dgm:prSet/>
      <dgm:spPr/>
      <dgm:t>
        <a:bodyPr/>
        <a:lstStyle/>
        <a:p>
          <a:endParaRPr lang="en-IN">
            <a:solidFill>
              <a:schemeClr val="bg1"/>
            </a:solidFill>
          </a:endParaRPr>
        </a:p>
      </dgm:t>
    </dgm:pt>
    <dgm:pt modelId="{D0753F3B-4156-438C-89DD-4692DEAEAFD3}">
      <dgm:prSet/>
      <dgm:spPr/>
      <dgm:t>
        <a:bodyPr/>
        <a:lstStyle/>
        <a:p>
          <a:pPr algn="l"/>
          <a:r>
            <a:rPr lang="en-IN">
              <a:solidFill>
                <a:schemeClr val="bg1"/>
              </a:solidFill>
            </a:rPr>
            <a:t>Store’s visuals enhancement</a:t>
          </a:r>
          <a:endParaRPr lang="en-IN" dirty="0">
            <a:solidFill>
              <a:schemeClr val="bg1"/>
            </a:solidFill>
          </a:endParaRPr>
        </a:p>
      </dgm:t>
    </dgm:pt>
    <dgm:pt modelId="{D8227ACE-EBCC-4785-A8B6-B6209E3D12D9}" type="parTrans" cxnId="{777C6E03-06AD-4EF3-A562-737FF5DECF44}">
      <dgm:prSet/>
      <dgm:spPr/>
      <dgm:t>
        <a:bodyPr/>
        <a:lstStyle/>
        <a:p>
          <a:endParaRPr lang="en-IN">
            <a:solidFill>
              <a:schemeClr val="bg1"/>
            </a:solidFill>
          </a:endParaRPr>
        </a:p>
      </dgm:t>
    </dgm:pt>
    <dgm:pt modelId="{6E525060-26A5-4B84-B031-49152E8845E0}" type="sibTrans" cxnId="{777C6E03-06AD-4EF3-A562-737FF5DECF44}">
      <dgm:prSet/>
      <dgm:spPr/>
      <dgm:t>
        <a:bodyPr/>
        <a:lstStyle/>
        <a:p>
          <a:endParaRPr lang="en-IN">
            <a:solidFill>
              <a:schemeClr val="bg1"/>
            </a:solidFill>
          </a:endParaRPr>
        </a:p>
      </dgm:t>
    </dgm:pt>
    <dgm:pt modelId="{33BE6FDA-1A1F-4EC0-BE0B-91CCC2EF557A}" type="pres">
      <dgm:prSet presAssocID="{340DBFB5-0880-4CE4-9E6A-3ADAB59FE92D}" presName="layout" presStyleCnt="0">
        <dgm:presLayoutVars>
          <dgm:chMax/>
          <dgm:chPref/>
          <dgm:dir/>
          <dgm:animOne val="branch"/>
          <dgm:animLvl val="lvl"/>
          <dgm:resizeHandles/>
        </dgm:presLayoutVars>
      </dgm:prSet>
      <dgm:spPr/>
    </dgm:pt>
    <dgm:pt modelId="{7A20EC08-3A5F-482E-AB3A-38E631BC30F5}" type="pres">
      <dgm:prSet presAssocID="{84D9C6DE-D6B3-4D79-9C77-8DF0AD5E9208}" presName="root" presStyleCnt="0">
        <dgm:presLayoutVars>
          <dgm:chMax/>
          <dgm:chPref val="4"/>
        </dgm:presLayoutVars>
      </dgm:prSet>
      <dgm:spPr/>
    </dgm:pt>
    <dgm:pt modelId="{D7205E72-668E-4166-A36F-6AF4EF27F1BB}" type="pres">
      <dgm:prSet presAssocID="{84D9C6DE-D6B3-4D79-9C77-8DF0AD5E9208}" presName="rootComposite" presStyleCnt="0">
        <dgm:presLayoutVars/>
      </dgm:prSet>
      <dgm:spPr/>
    </dgm:pt>
    <dgm:pt modelId="{12F172F4-37D1-4C5A-952C-98EB84AEECAD}" type="pres">
      <dgm:prSet presAssocID="{84D9C6DE-D6B3-4D79-9C77-8DF0AD5E9208}" presName="rootText" presStyleLbl="node0" presStyleIdx="0" presStyleCnt="1" custScaleX="113765">
        <dgm:presLayoutVars>
          <dgm:chMax/>
          <dgm:chPref val="4"/>
        </dgm:presLayoutVars>
      </dgm:prSet>
      <dgm:spPr/>
    </dgm:pt>
    <dgm:pt modelId="{AC9489E9-CD11-48E8-9E46-151D16400586}" type="pres">
      <dgm:prSet presAssocID="{84D9C6DE-D6B3-4D79-9C77-8DF0AD5E9208}" presName="childShape" presStyleCnt="0">
        <dgm:presLayoutVars>
          <dgm:chMax val="0"/>
          <dgm:chPref val="0"/>
        </dgm:presLayoutVars>
      </dgm:prSet>
      <dgm:spPr/>
    </dgm:pt>
    <dgm:pt modelId="{EA8754D0-2125-443D-8801-D9DB8FF55C6A}" type="pres">
      <dgm:prSet presAssocID="{B37B4326-01B4-4A8A-A4AF-BFEEF193ED7B}" presName="childComposite" presStyleCnt="0">
        <dgm:presLayoutVars>
          <dgm:chMax val="0"/>
          <dgm:chPref val="0"/>
        </dgm:presLayoutVars>
      </dgm:prSet>
      <dgm:spPr/>
    </dgm:pt>
    <dgm:pt modelId="{7F2DF3A1-D375-401C-8069-D69D91B41B91}" type="pres">
      <dgm:prSet presAssocID="{B37B4326-01B4-4A8A-A4AF-BFEEF193ED7B}" presName="Image"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outline"/>
        </a:ext>
      </dgm:extLst>
    </dgm:pt>
    <dgm:pt modelId="{FF2E3C42-A4DF-4286-B82C-CCA4E17DDAF3}" type="pres">
      <dgm:prSet presAssocID="{B37B4326-01B4-4A8A-A4AF-BFEEF193ED7B}" presName="childText" presStyleLbl="lnNode1" presStyleIdx="0" presStyleCnt="6">
        <dgm:presLayoutVars>
          <dgm:chMax val="0"/>
          <dgm:chPref val="0"/>
          <dgm:bulletEnabled val="1"/>
        </dgm:presLayoutVars>
      </dgm:prSet>
      <dgm:spPr/>
    </dgm:pt>
    <dgm:pt modelId="{A49C653C-E56B-4242-8FE5-B68C47D1652F}" type="pres">
      <dgm:prSet presAssocID="{620B422B-06AC-4A4F-AE82-C716D015C239}" presName="childComposite" presStyleCnt="0">
        <dgm:presLayoutVars>
          <dgm:chMax val="0"/>
          <dgm:chPref val="0"/>
        </dgm:presLayoutVars>
      </dgm:prSet>
      <dgm:spPr/>
    </dgm:pt>
    <dgm:pt modelId="{A58598EC-831B-477E-80EA-3783C2EAEBF8}" type="pres">
      <dgm:prSet presAssocID="{620B422B-06AC-4A4F-AE82-C716D015C239}" presName="Image"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outline"/>
        </a:ext>
      </dgm:extLst>
    </dgm:pt>
    <dgm:pt modelId="{F8BE9AFC-7C33-4167-9290-42C5756A3997}" type="pres">
      <dgm:prSet presAssocID="{620B422B-06AC-4A4F-AE82-C716D015C239}" presName="childText" presStyleLbl="lnNode1" presStyleIdx="1" presStyleCnt="6">
        <dgm:presLayoutVars>
          <dgm:chMax val="0"/>
          <dgm:chPref val="0"/>
          <dgm:bulletEnabled val="1"/>
        </dgm:presLayoutVars>
      </dgm:prSet>
      <dgm:spPr/>
    </dgm:pt>
    <dgm:pt modelId="{A1A9F2B7-2CE5-4D85-883C-56A9E16A78BF}" type="pres">
      <dgm:prSet presAssocID="{4F2BE6FD-58AB-4572-B1D5-102409C3A35B}" presName="childComposite" presStyleCnt="0">
        <dgm:presLayoutVars>
          <dgm:chMax val="0"/>
          <dgm:chPref val="0"/>
        </dgm:presLayoutVars>
      </dgm:prSet>
      <dgm:spPr/>
    </dgm:pt>
    <dgm:pt modelId="{8F12EB69-8127-4474-B0BF-3C4E713DEE13}" type="pres">
      <dgm:prSet presAssocID="{4F2BE6FD-58AB-4572-B1D5-102409C3A35B}" presName="Image"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dge 3 outline"/>
        </a:ext>
      </dgm:extLst>
    </dgm:pt>
    <dgm:pt modelId="{FA3958ED-9323-4495-99BE-BEE6A00CD4F5}" type="pres">
      <dgm:prSet presAssocID="{4F2BE6FD-58AB-4572-B1D5-102409C3A35B}" presName="childText" presStyleLbl="lnNode1" presStyleIdx="2" presStyleCnt="6">
        <dgm:presLayoutVars>
          <dgm:chMax val="0"/>
          <dgm:chPref val="0"/>
          <dgm:bulletEnabled val="1"/>
        </dgm:presLayoutVars>
      </dgm:prSet>
      <dgm:spPr/>
    </dgm:pt>
    <dgm:pt modelId="{EFB79D28-372B-460D-AFC2-F24447681626}" type="pres">
      <dgm:prSet presAssocID="{FE1807DF-719D-49DB-B403-5D162AB04765}" presName="childComposite" presStyleCnt="0">
        <dgm:presLayoutVars>
          <dgm:chMax val="0"/>
          <dgm:chPref val="0"/>
        </dgm:presLayoutVars>
      </dgm:prSet>
      <dgm:spPr/>
    </dgm:pt>
    <dgm:pt modelId="{E7C76DF4-01F5-4F77-ABAE-64F61BA723A3}" type="pres">
      <dgm:prSet presAssocID="{FE1807DF-719D-49DB-B403-5D162AB04765}" presName="Image"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dge 4 outline"/>
        </a:ext>
      </dgm:extLst>
    </dgm:pt>
    <dgm:pt modelId="{D6AF5E28-B595-4FA9-A578-A62F393F469C}" type="pres">
      <dgm:prSet presAssocID="{FE1807DF-719D-49DB-B403-5D162AB04765}" presName="childText" presStyleLbl="lnNode1" presStyleIdx="3" presStyleCnt="6">
        <dgm:presLayoutVars>
          <dgm:chMax val="0"/>
          <dgm:chPref val="0"/>
          <dgm:bulletEnabled val="1"/>
        </dgm:presLayoutVars>
      </dgm:prSet>
      <dgm:spPr/>
    </dgm:pt>
    <dgm:pt modelId="{C38D2ACB-EAFE-4D1E-8D1A-4171352BF17D}" type="pres">
      <dgm:prSet presAssocID="{26FC6C40-2B11-4F79-BF51-CF84C07860DA}" presName="childComposite" presStyleCnt="0">
        <dgm:presLayoutVars>
          <dgm:chMax val="0"/>
          <dgm:chPref val="0"/>
        </dgm:presLayoutVars>
      </dgm:prSet>
      <dgm:spPr/>
    </dgm:pt>
    <dgm:pt modelId="{9BDA27E1-7031-4584-A30D-DEF04CED55E7}" type="pres">
      <dgm:prSet presAssocID="{26FC6C40-2B11-4F79-BF51-CF84C07860DA}" presName="Image"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Badge 5 outline"/>
        </a:ext>
      </dgm:extLst>
    </dgm:pt>
    <dgm:pt modelId="{6FFAFBE0-DA4C-424B-A230-AFB6AAB106DF}" type="pres">
      <dgm:prSet presAssocID="{26FC6C40-2B11-4F79-BF51-CF84C07860DA}" presName="childText" presStyleLbl="lnNode1" presStyleIdx="4" presStyleCnt="6">
        <dgm:presLayoutVars>
          <dgm:chMax val="0"/>
          <dgm:chPref val="0"/>
          <dgm:bulletEnabled val="1"/>
        </dgm:presLayoutVars>
      </dgm:prSet>
      <dgm:spPr/>
    </dgm:pt>
    <dgm:pt modelId="{4B304D2B-50B6-487B-B5BD-4A92A25BF710}" type="pres">
      <dgm:prSet presAssocID="{D0753F3B-4156-438C-89DD-4692DEAEAFD3}" presName="childComposite" presStyleCnt="0">
        <dgm:presLayoutVars>
          <dgm:chMax val="0"/>
          <dgm:chPref val="0"/>
        </dgm:presLayoutVars>
      </dgm:prSet>
      <dgm:spPr/>
    </dgm:pt>
    <dgm:pt modelId="{4AC3573D-4640-4925-94BE-69F4EC9E7265}" type="pres">
      <dgm:prSet presAssocID="{D0753F3B-4156-438C-89DD-4692DEAEAFD3}" presName="Image"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Badge 6 outline"/>
        </a:ext>
      </dgm:extLst>
    </dgm:pt>
    <dgm:pt modelId="{4F567E1A-49D4-48A8-9EBC-9E538DE2CC54}" type="pres">
      <dgm:prSet presAssocID="{D0753F3B-4156-438C-89DD-4692DEAEAFD3}" presName="childText" presStyleLbl="lnNode1" presStyleIdx="5" presStyleCnt="6">
        <dgm:presLayoutVars>
          <dgm:chMax val="0"/>
          <dgm:chPref val="0"/>
          <dgm:bulletEnabled val="1"/>
        </dgm:presLayoutVars>
      </dgm:prSet>
      <dgm:spPr/>
    </dgm:pt>
  </dgm:ptLst>
  <dgm:cxnLst>
    <dgm:cxn modelId="{777C6E03-06AD-4EF3-A562-737FF5DECF44}" srcId="{84D9C6DE-D6B3-4D79-9C77-8DF0AD5E9208}" destId="{D0753F3B-4156-438C-89DD-4692DEAEAFD3}" srcOrd="5" destOrd="0" parTransId="{D8227ACE-EBCC-4785-A8B6-B6209E3D12D9}" sibTransId="{6E525060-26A5-4B84-B031-49152E8845E0}"/>
    <dgm:cxn modelId="{0BA2B117-37B3-42B6-A163-9CCF28E45DB1}" srcId="{84D9C6DE-D6B3-4D79-9C77-8DF0AD5E9208}" destId="{FE1807DF-719D-49DB-B403-5D162AB04765}" srcOrd="3" destOrd="0" parTransId="{567F9DBF-96CD-4E67-81D4-85117BA6096A}" sibTransId="{4C07F1A7-FE49-4DF8-99F1-0C67D9197851}"/>
    <dgm:cxn modelId="{EE4DEE27-1DE5-436C-94D6-E11AB19C5A28}" type="presOf" srcId="{620B422B-06AC-4A4F-AE82-C716D015C239}" destId="{F8BE9AFC-7C33-4167-9290-42C5756A3997}" srcOrd="0" destOrd="0" presId="urn:microsoft.com/office/officeart/2008/layout/PictureAccentList"/>
    <dgm:cxn modelId="{6B87713E-9365-4198-9DC7-A67A08DB56C9}" srcId="{84D9C6DE-D6B3-4D79-9C77-8DF0AD5E9208}" destId="{620B422B-06AC-4A4F-AE82-C716D015C239}" srcOrd="1" destOrd="0" parTransId="{F94BAE76-83CE-445F-B17A-AD0F2DB82A91}" sibTransId="{5CEAF588-665C-4BEF-BF13-3F1BB694AB8F}"/>
    <dgm:cxn modelId="{401EAD64-27B7-487A-A6E2-460ED89D9133}" type="presOf" srcId="{84D9C6DE-D6B3-4D79-9C77-8DF0AD5E9208}" destId="{12F172F4-37D1-4C5A-952C-98EB84AEECAD}" srcOrd="0" destOrd="0" presId="urn:microsoft.com/office/officeart/2008/layout/PictureAccentList"/>
    <dgm:cxn modelId="{6E4C6A4A-1E09-41AB-A519-54C7C6FACD38}" srcId="{84D9C6DE-D6B3-4D79-9C77-8DF0AD5E9208}" destId="{4F2BE6FD-58AB-4572-B1D5-102409C3A35B}" srcOrd="2" destOrd="0" parTransId="{9345F712-C688-4914-B5D9-D4FFAF047347}" sibTransId="{9A9AF94C-1425-48A3-BEFA-8225A36201D2}"/>
    <dgm:cxn modelId="{A8ACBC52-B875-41E8-8DE3-FFCCE22CD0E0}" type="presOf" srcId="{340DBFB5-0880-4CE4-9E6A-3ADAB59FE92D}" destId="{33BE6FDA-1A1F-4EC0-BE0B-91CCC2EF557A}" srcOrd="0" destOrd="0" presId="urn:microsoft.com/office/officeart/2008/layout/PictureAccentList"/>
    <dgm:cxn modelId="{7D88CC5A-58DF-4A19-97B3-C3BE14648C5C}" srcId="{84D9C6DE-D6B3-4D79-9C77-8DF0AD5E9208}" destId="{26FC6C40-2B11-4F79-BF51-CF84C07860DA}" srcOrd="4" destOrd="0" parTransId="{7D8ED52C-DCE9-4CA7-9780-8440DDB25F8A}" sibTransId="{C488681D-D3F9-445B-81BC-FC14E7B9D0F0}"/>
    <dgm:cxn modelId="{DE9C8580-94D3-409A-A091-1682520B263B}" srcId="{340DBFB5-0880-4CE4-9E6A-3ADAB59FE92D}" destId="{84D9C6DE-D6B3-4D79-9C77-8DF0AD5E9208}" srcOrd="0" destOrd="0" parTransId="{CFECC9D0-0C27-4A18-9E57-D99D8A611843}" sibTransId="{B4A5874C-9633-4FDC-8AA0-B24F78DEE910}"/>
    <dgm:cxn modelId="{42DFF184-41D8-4825-BEB8-C8E5A606EDA9}" type="presOf" srcId="{4F2BE6FD-58AB-4572-B1D5-102409C3A35B}" destId="{FA3958ED-9323-4495-99BE-BEE6A00CD4F5}" srcOrd="0" destOrd="0" presId="urn:microsoft.com/office/officeart/2008/layout/PictureAccentList"/>
    <dgm:cxn modelId="{E49EF18C-D7C8-446C-A0F6-FE497F2E7E35}" type="presOf" srcId="{B37B4326-01B4-4A8A-A4AF-BFEEF193ED7B}" destId="{FF2E3C42-A4DF-4286-B82C-CCA4E17DDAF3}" srcOrd="0" destOrd="0" presId="urn:microsoft.com/office/officeart/2008/layout/PictureAccentList"/>
    <dgm:cxn modelId="{AD1153A6-FCB5-4BCE-B4B1-59B0C9565A70}" srcId="{84D9C6DE-D6B3-4D79-9C77-8DF0AD5E9208}" destId="{B37B4326-01B4-4A8A-A4AF-BFEEF193ED7B}" srcOrd="0" destOrd="0" parTransId="{6519D0C8-BBA6-4EB2-B936-565E9FC19C82}" sibTransId="{332243BE-8C2A-4435-AD8B-297BDC287967}"/>
    <dgm:cxn modelId="{BF5E71AC-9238-46BE-9325-705D34BAC648}" type="presOf" srcId="{26FC6C40-2B11-4F79-BF51-CF84C07860DA}" destId="{6FFAFBE0-DA4C-424B-A230-AFB6AAB106DF}" srcOrd="0" destOrd="0" presId="urn:microsoft.com/office/officeart/2008/layout/PictureAccentList"/>
    <dgm:cxn modelId="{B13B5BBE-7BC6-401E-A80F-6AD46D92FFF0}" type="presOf" srcId="{FE1807DF-719D-49DB-B403-5D162AB04765}" destId="{D6AF5E28-B595-4FA9-A578-A62F393F469C}" srcOrd="0" destOrd="0" presId="urn:microsoft.com/office/officeart/2008/layout/PictureAccentList"/>
    <dgm:cxn modelId="{E55163F7-6B34-48A0-A34D-58D4151E9AD7}" type="presOf" srcId="{D0753F3B-4156-438C-89DD-4692DEAEAFD3}" destId="{4F567E1A-49D4-48A8-9EBC-9E538DE2CC54}" srcOrd="0" destOrd="0" presId="urn:microsoft.com/office/officeart/2008/layout/PictureAccentList"/>
    <dgm:cxn modelId="{FAA77AA3-131E-4827-AB5C-68D5CEA33CE7}" type="presParOf" srcId="{33BE6FDA-1A1F-4EC0-BE0B-91CCC2EF557A}" destId="{7A20EC08-3A5F-482E-AB3A-38E631BC30F5}" srcOrd="0" destOrd="0" presId="urn:microsoft.com/office/officeart/2008/layout/PictureAccentList"/>
    <dgm:cxn modelId="{5888E911-4A4D-4EEF-88B7-F817E3A95850}" type="presParOf" srcId="{7A20EC08-3A5F-482E-AB3A-38E631BC30F5}" destId="{D7205E72-668E-4166-A36F-6AF4EF27F1BB}" srcOrd="0" destOrd="0" presId="urn:microsoft.com/office/officeart/2008/layout/PictureAccentList"/>
    <dgm:cxn modelId="{29C90FD8-181A-453B-90F7-0066783E4EF7}" type="presParOf" srcId="{D7205E72-668E-4166-A36F-6AF4EF27F1BB}" destId="{12F172F4-37D1-4C5A-952C-98EB84AEECAD}" srcOrd="0" destOrd="0" presId="urn:microsoft.com/office/officeart/2008/layout/PictureAccentList"/>
    <dgm:cxn modelId="{99B33507-A3D6-4FF2-81F7-1AB6722919AF}" type="presParOf" srcId="{7A20EC08-3A5F-482E-AB3A-38E631BC30F5}" destId="{AC9489E9-CD11-48E8-9E46-151D16400586}" srcOrd="1" destOrd="0" presId="urn:microsoft.com/office/officeart/2008/layout/PictureAccentList"/>
    <dgm:cxn modelId="{3D397571-FCBB-4765-B7D9-FB02A759B32C}" type="presParOf" srcId="{AC9489E9-CD11-48E8-9E46-151D16400586}" destId="{EA8754D0-2125-443D-8801-D9DB8FF55C6A}" srcOrd="0" destOrd="0" presId="urn:microsoft.com/office/officeart/2008/layout/PictureAccentList"/>
    <dgm:cxn modelId="{0E1C79B9-BCA4-4CA9-AB23-6238B8DD15E3}" type="presParOf" srcId="{EA8754D0-2125-443D-8801-D9DB8FF55C6A}" destId="{7F2DF3A1-D375-401C-8069-D69D91B41B91}" srcOrd="0" destOrd="0" presId="urn:microsoft.com/office/officeart/2008/layout/PictureAccentList"/>
    <dgm:cxn modelId="{0CDB320E-328A-4E18-882B-3EEA7499939D}" type="presParOf" srcId="{EA8754D0-2125-443D-8801-D9DB8FF55C6A}" destId="{FF2E3C42-A4DF-4286-B82C-CCA4E17DDAF3}" srcOrd="1" destOrd="0" presId="urn:microsoft.com/office/officeart/2008/layout/PictureAccentList"/>
    <dgm:cxn modelId="{A8B548BD-BD61-41B4-A19E-2C05F1A3F944}" type="presParOf" srcId="{AC9489E9-CD11-48E8-9E46-151D16400586}" destId="{A49C653C-E56B-4242-8FE5-B68C47D1652F}" srcOrd="1" destOrd="0" presId="urn:microsoft.com/office/officeart/2008/layout/PictureAccentList"/>
    <dgm:cxn modelId="{A24D81D6-2746-475B-B71D-1A11C9A33D67}" type="presParOf" srcId="{A49C653C-E56B-4242-8FE5-B68C47D1652F}" destId="{A58598EC-831B-477E-80EA-3783C2EAEBF8}" srcOrd="0" destOrd="0" presId="urn:microsoft.com/office/officeart/2008/layout/PictureAccentList"/>
    <dgm:cxn modelId="{B8768254-04A8-4E5A-B1AD-66298B0EE0EE}" type="presParOf" srcId="{A49C653C-E56B-4242-8FE5-B68C47D1652F}" destId="{F8BE9AFC-7C33-4167-9290-42C5756A3997}" srcOrd="1" destOrd="0" presId="urn:microsoft.com/office/officeart/2008/layout/PictureAccentList"/>
    <dgm:cxn modelId="{FE2B0F9F-55B0-4188-BED9-4E82F0EDC18B}" type="presParOf" srcId="{AC9489E9-CD11-48E8-9E46-151D16400586}" destId="{A1A9F2B7-2CE5-4D85-883C-56A9E16A78BF}" srcOrd="2" destOrd="0" presId="urn:microsoft.com/office/officeart/2008/layout/PictureAccentList"/>
    <dgm:cxn modelId="{3901059A-4ECB-434E-8C4A-BDE07EC83549}" type="presParOf" srcId="{A1A9F2B7-2CE5-4D85-883C-56A9E16A78BF}" destId="{8F12EB69-8127-4474-B0BF-3C4E713DEE13}" srcOrd="0" destOrd="0" presId="urn:microsoft.com/office/officeart/2008/layout/PictureAccentList"/>
    <dgm:cxn modelId="{DFF43683-A3A5-4E13-9927-FE50C86489FF}" type="presParOf" srcId="{A1A9F2B7-2CE5-4D85-883C-56A9E16A78BF}" destId="{FA3958ED-9323-4495-99BE-BEE6A00CD4F5}" srcOrd="1" destOrd="0" presId="urn:microsoft.com/office/officeart/2008/layout/PictureAccentList"/>
    <dgm:cxn modelId="{B717DB43-20AE-44A8-B563-2D4190170A86}" type="presParOf" srcId="{AC9489E9-CD11-48E8-9E46-151D16400586}" destId="{EFB79D28-372B-460D-AFC2-F24447681626}" srcOrd="3" destOrd="0" presId="urn:microsoft.com/office/officeart/2008/layout/PictureAccentList"/>
    <dgm:cxn modelId="{C88C281A-E6CD-44F1-AA64-7A566B5964B1}" type="presParOf" srcId="{EFB79D28-372B-460D-AFC2-F24447681626}" destId="{E7C76DF4-01F5-4F77-ABAE-64F61BA723A3}" srcOrd="0" destOrd="0" presId="urn:microsoft.com/office/officeart/2008/layout/PictureAccentList"/>
    <dgm:cxn modelId="{E2AA3D0C-8C96-4486-A864-F408A24F1B49}" type="presParOf" srcId="{EFB79D28-372B-460D-AFC2-F24447681626}" destId="{D6AF5E28-B595-4FA9-A578-A62F393F469C}" srcOrd="1" destOrd="0" presId="urn:microsoft.com/office/officeart/2008/layout/PictureAccentList"/>
    <dgm:cxn modelId="{EA07AAB1-DE89-4B9B-B2FA-447ED0CDF0AD}" type="presParOf" srcId="{AC9489E9-CD11-48E8-9E46-151D16400586}" destId="{C38D2ACB-EAFE-4D1E-8D1A-4171352BF17D}" srcOrd="4" destOrd="0" presId="urn:microsoft.com/office/officeart/2008/layout/PictureAccentList"/>
    <dgm:cxn modelId="{33D6C143-6E9E-4F33-BE8B-43A155DE0DBB}" type="presParOf" srcId="{C38D2ACB-EAFE-4D1E-8D1A-4171352BF17D}" destId="{9BDA27E1-7031-4584-A30D-DEF04CED55E7}" srcOrd="0" destOrd="0" presId="urn:microsoft.com/office/officeart/2008/layout/PictureAccentList"/>
    <dgm:cxn modelId="{EB18C8B9-4C42-40DF-9AF8-96E84BE14FDD}" type="presParOf" srcId="{C38D2ACB-EAFE-4D1E-8D1A-4171352BF17D}" destId="{6FFAFBE0-DA4C-424B-A230-AFB6AAB106DF}" srcOrd="1" destOrd="0" presId="urn:microsoft.com/office/officeart/2008/layout/PictureAccentList"/>
    <dgm:cxn modelId="{736D5952-6D55-44A2-A2B8-231411070BD5}" type="presParOf" srcId="{AC9489E9-CD11-48E8-9E46-151D16400586}" destId="{4B304D2B-50B6-487B-B5BD-4A92A25BF710}" srcOrd="5" destOrd="0" presId="urn:microsoft.com/office/officeart/2008/layout/PictureAccentList"/>
    <dgm:cxn modelId="{A13D6FD1-3159-456F-AD66-F9A9F03470ED}" type="presParOf" srcId="{4B304D2B-50B6-487B-B5BD-4A92A25BF710}" destId="{4AC3573D-4640-4925-94BE-69F4EC9E7265}" srcOrd="0" destOrd="0" presId="urn:microsoft.com/office/officeart/2008/layout/PictureAccentList"/>
    <dgm:cxn modelId="{1EB6A6E9-6E84-45EB-9F21-F891FE089D6B}" type="presParOf" srcId="{4B304D2B-50B6-487B-B5BD-4A92A25BF710}" destId="{4F567E1A-49D4-48A8-9EBC-9E538DE2CC54}"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172F4-37D1-4C5A-952C-98EB84AEECAD}">
      <dsp:nvSpPr>
        <dsp:cNvPr id="0" name=""/>
        <dsp:cNvSpPr/>
      </dsp:nvSpPr>
      <dsp:spPr>
        <a:xfrm>
          <a:off x="1795217" y="63"/>
          <a:ext cx="5398819" cy="777294"/>
        </a:xfrm>
        <a:prstGeom prst="roundRect">
          <a:avLst>
            <a:gd name="adj" fmla="val 10000"/>
          </a:avLst>
        </a:prstGeom>
        <a:gradFill rotWithShape="0">
          <a:gsLst>
            <a:gs pos="0">
              <a:schemeClr val="lt1">
                <a:hueOff val="0"/>
                <a:satOff val="0"/>
                <a:lumOff val="0"/>
                <a:alphaOff val="0"/>
                <a:tint val="96000"/>
                <a:lumMod val="104000"/>
              </a:schemeClr>
            </a:gs>
            <a:gs pos="100000">
              <a:schemeClr val="l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l" defTabSz="1600200">
            <a:lnSpc>
              <a:spcPct val="90000"/>
            </a:lnSpc>
            <a:spcBef>
              <a:spcPct val="0"/>
            </a:spcBef>
            <a:spcAft>
              <a:spcPct val="35000"/>
            </a:spcAft>
            <a:buNone/>
          </a:pPr>
          <a:r>
            <a:rPr lang="en-US" sz="3600" kern="1200" dirty="0">
              <a:latin typeface="Poppins" panose="00000500000000000000" pitchFamily="2" charset="0"/>
              <a:cs typeface="Poppins" panose="00000500000000000000" pitchFamily="2" charset="0"/>
            </a:rPr>
            <a:t>       Content</a:t>
          </a:r>
          <a:endParaRPr lang="en-IN" sz="3600" kern="1200" dirty="0">
            <a:latin typeface="Poppins" panose="00000500000000000000" pitchFamily="2" charset="0"/>
            <a:cs typeface="Poppins" panose="00000500000000000000" pitchFamily="2" charset="0"/>
          </a:endParaRPr>
        </a:p>
      </dsp:txBody>
      <dsp:txXfrm>
        <a:off x="1817983" y="22829"/>
        <a:ext cx="5353287" cy="731762"/>
      </dsp:txXfrm>
    </dsp:sp>
    <dsp:sp modelId="{7F2DF3A1-D375-401C-8069-D69D91B41B91}">
      <dsp:nvSpPr>
        <dsp:cNvPr id="0" name=""/>
        <dsp:cNvSpPr/>
      </dsp:nvSpPr>
      <dsp:spPr>
        <a:xfrm>
          <a:off x="1795217" y="917270"/>
          <a:ext cx="777294" cy="777294"/>
        </a:xfrm>
        <a:prstGeom prst="roundRect">
          <a:avLst>
            <a:gd name="adj" fmla="val 1667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F2E3C42-A4DF-4286-B82C-CCA4E17DDAF3}">
      <dsp:nvSpPr>
        <dsp:cNvPr id="0" name=""/>
        <dsp:cNvSpPr/>
      </dsp:nvSpPr>
      <dsp:spPr>
        <a:xfrm>
          <a:off x="2619149" y="917270"/>
          <a:ext cx="4574887" cy="777294"/>
        </a:xfrm>
        <a:prstGeom prst="roundRect">
          <a:avLst>
            <a:gd name="adj" fmla="val 16670"/>
          </a:avLst>
        </a:prstGeom>
        <a:gradFill rotWithShape="0">
          <a:gsLst>
            <a:gs pos="0">
              <a:schemeClr val="lt1">
                <a:hueOff val="0"/>
                <a:satOff val="0"/>
                <a:lumOff val="0"/>
                <a:alphaOff val="0"/>
                <a:tint val="96000"/>
                <a:lumMod val="104000"/>
              </a:schemeClr>
            </a:gs>
            <a:gs pos="100000">
              <a:schemeClr val="lt1">
                <a:hueOff val="0"/>
                <a:satOff val="0"/>
                <a:lumOff val="0"/>
                <a:alphaOff val="0"/>
                <a:shade val="84000"/>
                <a:lumMod val="84000"/>
              </a:schemeClr>
            </a:gs>
          </a:gsLst>
          <a:lin ang="5400000" scaled="0"/>
        </a:gradFill>
        <a:ln w="9525" cap="rnd" cmpd="sng" algn="ctr">
          <a:solidFill>
            <a:schemeClr val="accent2">
              <a:shade val="80000"/>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l" defTabSz="977900">
            <a:lnSpc>
              <a:spcPct val="90000"/>
            </a:lnSpc>
            <a:spcBef>
              <a:spcPct val="0"/>
            </a:spcBef>
            <a:spcAft>
              <a:spcPct val="35000"/>
            </a:spcAft>
            <a:buNone/>
          </a:pPr>
          <a:r>
            <a:rPr lang="en-US" sz="2200" kern="1200" dirty="0">
              <a:latin typeface="Poppins" panose="00000500000000000000" pitchFamily="2" charset="0"/>
              <a:cs typeface="Poppins" panose="00000500000000000000" pitchFamily="2" charset="0"/>
            </a:rPr>
            <a:t>Executive Summary</a:t>
          </a:r>
          <a:endParaRPr lang="en-IN" sz="2200" kern="1200" dirty="0">
            <a:latin typeface="Poppins" panose="00000500000000000000" pitchFamily="2" charset="0"/>
            <a:cs typeface="Poppins" panose="00000500000000000000" pitchFamily="2" charset="0"/>
          </a:endParaRPr>
        </a:p>
      </dsp:txBody>
      <dsp:txXfrm>
        <a:off x="2657100" y="955221"/>
        <a:ext cx="4498985" cy="701392"/>
      </dsp:txXfrm>
    </dsp:sp>
    <dsp:sp modelId="{A58598EC-831B-477E-80EA-3783C2EAEBF8}">
      <dsp:nvSpPr>
        <dsp:cNvPr id="0" name=""/>
        <dsp:cNvSpPr/>
      </dsp:nvSpPr>
      <dsp:spPr>
        <a:xfrm>
          <a:off x="1795217" y="1787840"/>
          <a:ext cx="777294" cy="777294"/>
        </a:xfrm>
        <a:prstGeom prst="roundRect">
          <a:avLst>
            <a:gd name="adj" fmla="val 1667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8BE9AFC-7C33-4167-9290-42C5756A3997}">
      <dsp:nvSpPr>
        <dsp:cNvPr id="0" name=""/>
        <dsp:cNvSpPr/>
      </dsp:nvSpPr>
      <dsp:spPr>
        <a:xfrm>
          <a:off x="2619149" y="1787840"/>
          <a:ext cx="4574887" cy="777294"/>
        </a:xfrm>
        <a:prstGeom prst="roundRect">
          <a:avLst>
            <a:gd name="adj" fmla="val 16670"/>
          </a:avLst>
        </a:prstGeom>
        <a:gradFill rotWithShape="0">
          <a:gsLst>
            <a:gs pos="0">
              <a:schemeClr val="lt1">
                <a:hueOff val="0"/>
                <a:satOff val="0"/>
                <a:lumOff val="0"/>
                <a:alphaOff val="0"/>
                <a:tint val="96000"/>
                <a:lumMod val="104000"/>
              </a:schemeClr>
            </a:gs>
            <a:gs pos="100000">
              <a:schemeClr val="lt1">
                <a:hueOff val="0"/>
                <a:satOff val="0"/>
                <a:lumOff val="0"/>
                <a:alphaOff val="0"/>
                <a:shade val="84000"/>
                <a:lumMod val="84000"/>
              </a:schemeClr>
            </a:gs>
          </a:gsLst>
          <a:lin ang="5400000" scaled="0"/>
        </a:gradFill>
        <a:ln w="9525" cap="rnd" cmpd="sng" algn="ctr">
          <a:solidFill>
            <a:schemeClr val="accent2">
              <a:shade val="80000"/>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l" defTabSz="977900">
            <a:lnSpc>
              <a:spcPct val="90000"/>
            </a:lnSpc>
            <a:spcBef>
              <a:spcPct val="0"/>
            </a:spcBef>
            <a:spcAft>
              <a:spcPct val="35000"/>
            </a:spcAft>
            <a:buNone/>
          </a:pPr>
          <a:r>
            <a:rPr lang="en-US" sz="2200" kern="1200" dirty="0">
              <a:latin typeface="Poppins" panose="00000500000000000000" pitchFamily="2" charset="0"/>
              <a:cs typeface="Poppins" panose="00000500000000000000" pitchFamily="2" charset="0"/>
            </a:rPr>
            <a:t>Data collection and cleaning</a:t>
          </a:r>
          <a:endParaRPr lang="en-IN" sz="2200" kern="1200" dirty="0">
            <a:latin typeface="Poppins" panose="00000500000000000000" pitchFamily="2" charset="0"/>
            <a:cs typeface="Poppins" panose="00000500000000000000" pitchFamily="2" charset="0"/>
          </a:endParaRPr>
        </a:p>
      </dsp:txBody>
      <dsp:txXfrm>
        <a:off x="2657100" y="1825791"/>
        <a:ext cx="4498985" cy="701392"/>
      </dsp:txXfrm>
    </dsp:sp>
    <dsp:sp modelId="{8F12EB69-8127-4474-B0BF-3C4E713DEE13}">
      <dsp:nvSpPr>
        <dsp:cNvPr id="0" name=""/>
        <dsp:cNvSpPr/>
      </dsp:nvSpPr>
      <dsp:spPr>
        <a:xfrm>
          <a:off x="1795217" y="2658411"/>
          <a:ext cx="777294" cy="777294"/>
        </a:xfrm>
        <a:prstGeom prst="roundRect">
          <a:avLst>
            <a:gd name="adj" fmla="val 1667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A3958ED-9323-4495-99BE-BEE6A00CD4F5}">
      <dsp:nvSpPr>
        <dsp:cNvPr id="0" name=""/>
        <dsp:cNvSpPr/>
      </dsp:nvSpPr>
      <dsp:spPr>
        <a:xfrm>
          <a:off x="2619149" y="2658411"/>
          <a:ext cx="4574887" cy="777294"/>
        </a:xfrm>
        <a:prstGeom prst="roundRect">
          <a:avLst>
            <a:gd name="adj" fmla="val 16670"/>
          </a:avLst>
        </a:prstGeom>
        <a:gradFill rotWithShape="0">
          <a:gsLst>
            <a:gs pos="0">
              <a:schemeClr val="lt1">
                <a:hueOff val="0"/>
                <a:satOff val="0"/>
                <a:lumOff val="0"/>
                <a:alphaOff val="0"/>
                <a:tint val="96000"/>
                <a:lumMod val="104000"/>
              </a:schemeClr>
            </a:gs>
            <a:gs pos="100000">
              <a:schemeClr val="lt1">
                <a:hueOff val="0"/>
                <a:satOff val="0"/>
                <a:lumOff val="0"/>
                <a:alphaOff val="0"/>
                <a:shade val="84000"/>
                <a:lumMod val="84000"/>
              </a:schemeClr>
            </a:gs>
          </a:gsLst>
          <a:lin ang="5400000" scaled="0"/>
        </a:gradFill>
        <a:ln w="9525" cap="rnd" cmpd="sng" algn="ctr">
          <a:solidFill>
            <a:schemeClr val="accent2">
              <a:shade val="80000"/>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l" defTabSz="977900">
            <a:lnSpc>
              <a:spcPct val="90000"/>
            </a:lnSpc>
            <a:spcBef>
              <a:spcPct val="0"/>
            </a:spcBef>
            <a:spcAft>
              <a:spcPct val="35000"/>
            </a:spcAft>
            <a:buNone/>
          </a:pPr>
          <a:r>
            <a:rPr lang="en-US" sz="2200" kern="1200" dirty="0">
              <a:latin typeface="Poppins" panose="00000500000000000000" pitchFamily="2" charset="0"/>
              <a:cs typeface="Poppins" panose="00000500000000000000" pitchFamily="2" charset="0"/>
            </a:rPr>
            <a:t>Data analysis</a:t>
          </a:r>
          <a:endParaRPr lang="en-IN" sz="2200" kern="1200" dirty="0">
            <a:latin typeface="Poppins" panose="00000500000000000000" pitchFamily="2" charset="0"/>
            <a:cs typeface="Poppins" panose="00000500000000000000" pitchFamily="2" charset="0"/>
          </a:endParaRPr>
        </a:p>
      </dsp:txBody>
      <dsp:txXfrm>
        <a:off x="2657100" y="2696362"/>
        <a:ext cx="4498985" cy="701392"/>
      </dsp:txXfrm>
    </dsp:sp>
    <dsp:sp modelId="{E7C76DF4-01F5-4F77-ABAE-64F61BA723A3}">
      <dsp:nvSpPr>
        <dsp:cNvPr id="0" name=""/>
        <dsp:cNvSpPr/>
      </dsp:nvSpPr>
      <dsp:spPr>
        <a:xfrm>
          <a:off x="1795217" y="3528981"/>
          <a:ext cx="777294" cy="777294"/>
        </a:xfrm>
        <a:prstGeom prst="roundRect">
          <a:avLst>
            <a:gd name="adj" fmla="val 1667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6AF5E28-B595-4FA9-A578-A62F393F469C}">
      <dsp:nvSpPr>
        <dsp:cNvPr id="0" name=""/>
        <dsp:cNvSpPr/>
      </dsp:nvSpPr>
      <dsp:spPr>
        <a:xfrm>
          <a:off x="2619149" y="3528981"/>
          <a:ext cx="4574887" cy="777294"/>
        </a:xfrm>
        <a:prstGeom prst="roundRect">
          <a:avLst>
            <a:gd name="adj" fmla="val 16670"/>
          </a:avLst>
        </a:prstGeom>
        <a:gradFill rotWithShape="0">
          <a:gsLst>
            <a:gs pos="0">
              <a:schemeClr val="lt1">
                <a:hueOff val="0"/>
                <a:satOff val="0"/>
                <a:lumOff val="0"/>
                <a:alphaOff val="0"/>
                <a:tint val="96000"/>
                <a:lumMod val="104000"/>
              </a:schemeClr>
            </a:gs>
            <a:gs pos="100000">
              <a:schemeClr val="lt1">
                <a:hueOff val="0"/>
                <a:satOff val="0"/>
                <a:lumOff val="0"/>
                <a:alphaOff val="0"/>
                <a:shade val="84000"/>
                <a:lumMod val="84000"/>
              </a:schemeClr>
            </a:gs>
          </a:gsLst>
          <a:lin ang="5400000" scaled="0"/>
        </a:gradFill>
        <a:ln w="9525" cap="rnd" cmpd="sng" algn="ctr">
          <a:solidFill>
            <a:schemeClr val="accent2">
              <a:shade val="80000"/>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l" defTabSz="977900">
            <a:lnSpc>
              <a:spcPct val="90000"/>
            </a:lnSpc>
            <a:spcBef>
              <a:spcPct val="0"/>
            </a:spcBef>
            <a:spcAft>
              <a:spcPct val="35000"/>
            </a:spcAft>
            <a:buNone/>
          </a:pPr>
          <a:r>
            <a:rPr lang="en-US" sz="2200" kern="1200" dirty="0">
              <a:latin typeface="Poppins" panose="00000500000000000000" pitchFamily="2" charset="0"/>
              <a:cs typeface="Poppins" panose="00000500000000000000" pitchFamily="2" charset="0"/>
            </a:rPr>
            <a:t>Findings</a:t>
          </a:r>
          <a:endParaRPr lang="en-IN" sz="2200" kern="1200" dirty="0">
            <a:latin typeface="Poppins" panose="00000500000000000000" pitchFamily="2" charset="0"/>
            <a:cs typeface="Poppins" panose="00000500000000000000" pitchFamily="2" charset="0"/>
          </a:endParaRPr>
        </a:p>
      </dsp:txBody>
      <dsp:txXfrm>
        <a:off x="2657100" y="3566932"/>
        <a:ext cx="4498985" cy="701392"/>
      </dsp:txXfrm>
    </dsp:sp>
    <dsp:sp modelId="{9BDA27E1-7031-4584-A30D-DEF04CED55E7}">
      <dsp:nvSpPr>
        <dsp:cNvPr id="0" name=""/>
        <dsp:cNvSpPr/>
      </dsp:nvSpPr>
      <dsp:spPr>
        <a:xfrm>
          <a:off x="1795217" y="4399551"/>
          <a:ext cx="777294" cy="777294"/>
        </a:xfrm>
        <a:prstGeom prst="roundRect">
          <a:avLst>
            <a:gd name="adj" fmla="val 1667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FFAFBE0-DA4C-424B-A230-AFB6AAB106DF}">
      <dsp:nvSpPr>
        <dsp:cNvPr id="0" name=""/>
        <dsp:cNvSpPr/>
      </dsp:nvSpPr>
      <dsp:spPr>
        <a:xfrm>
          <a:off x="2619149" y="4399551"/>
          <a:ext cx="4574887" cy="777294"/>
        </a:xfrm>
        <a:prstGeom prst="roundRect">
          <a:avLst>
            <a:gd name="adj" fmla="val 16670"/>
          </a:avLst>
        </a:prstGeom>
        <a:gradFill rotWithShape="0">
          <a:gsLst>
            <a:gs pos="0">
              <a:schemeClr val="lt1">
                <a:hueOff val="0"/>
                <a:satOff val="0"/>
                <a:lumOff val="0"/>
                <a:alphaOff val="0"/>
                <a:tint val="96000"/>
                <a:lumMod val="104000"/>
              </a:schemeClr>
            </a:gs>
            <a:gs pos="100000">
              <a:schemeClr val="lt1">
                <a:hueOff val="0"/>
                <a:satOff val="0"/>
                <a:lumOff val="0"/>
                <a:alphaOff val="0"/>
                <a:shade val="84000"/>
                <a:lumMod val="84000"/>
              </a:schemeClr>
            </a:gs>
          </a:gsLst>
          <a:lin ang="5400000" scaled="0"/>
        </a:gradFill>
        <a:ln w="9525" cap="rnd" cmpd="sng" algn="ctr">
          <a:solidFill>
            <a:schemeClr val="accent2">
              <a:shade val="80000"/>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l" defTabSz="977900">
            <a:lnSpc>
              <a:spcPct val="90000"/>
            </a:lnSpc>
            <a:spcBef>
              <a:spcPct val="0"/>
            </a:spcBef>
            <a:spcAft>
              <a:spcPct val="35000"/>
            </a:spcAft>
            <a:buNone/>
          </a:pPr>
          <a:r>
            <a:rPr lang="en-US" sz="2200" kern="1200" dirty="0">
              <a:latin typeface="Poppins" panose="00000500000000000000" pitchFamily="2" charset="0"/>
              <a:cs typeface="Poppins" panose="00000500000000000000" pitchFamily="2" charset="0"/>
            </a:rPr>
            <a:t>Recommendation</a:t>
          </a:r>
          <a:endParaRPr lang="en-IN" sz="2200" kern="1200" dirty="0">
            <a:latin typeface="Poppins" panose="00000500000000000000" pitchFamily="2" charset="0"/>
            <a:cs typeface="Poppins" panose="00000500000000000000" pitchFamily="2" charset="0"/>
          </a:endParaRPr>
        </a:p>
      </dsp:txBody>
      <dsp:txXfrm>
        <a:off x="2657100" y="4437502"/>
        <a:ext cx="4498985" cy="7013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172F4-37D1-4C5A-952C-98EB84AEECAD}">
      <dsp:nvSpPr>
        <dsp:cNvPr id="0" name=""/>
        <dsp:cNvSpPr/>
      </dsp:nvSpPr>
      <dsp:spPr>
        <a:xfrm>
          <a:off x="1868062" y="2350"/>
          <a:ext cx="5253129" cy="664808"/>
        </a:xfrm>
        <a:prstGeom prst="roundRect">
          <a:avLst>
            <a:gd name="adj" fmla="val 10000"/>
          </a:avLst>
        </a:prstGeom>
        <a:solidFill>
          <a:schemeClr val="tx1"/>
        </a:soli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bg1"/>
              </a:solidFill>
              <a:latin typeface="Poppins" panose="00000500000000000000" pitchFamily="2" charset="0"/>
              <a:cs typeface="Poppins" panose="00000500000000000000" pitchFamily="2" charset="0"/>
            </a:rPr>
            <a:t>           05. Recommendations</a:t>
          </a:r>
          <a:endParaRPr lang="en-IN" sz="2800" kern="1200" dirty="0">
            <a:solidFill>
              <a:schemeClr val="bg1"/>
            </a:solidFill>
            <a:latin typeface="Poppins" panose="00000500000000000000" pitchFamily="2" charset="0"/>
            <a:cs typeface="Poppins" panose="00000500000000000000" pitchFamily="2" charset="0"/>
          </a:endParaRPr>
        </a:p>
      </dsp:txBody>
      <dsp:txXfrm>
        <a:off x="1887534" y="21822"/>
        <a:ext cx="5214185" cy="625864"/>
      </dsp:txXfrm>
    </dsp:sp>
    <dsp:sp modelId="{7F2DF3A1-D375-401C-8069-D69D91B41B91}">
      <dsp:nvSpPr>
        <dsp:cNvPr id="0" name=""/>
        <dsp:cNvSpPr/>
      </dsp:nvSpPr>
      <dsp:spPr>
        <a:xfrm>
          <a:off x="2185863" y="786824"/>
          <a:ext cx="664808" cy="664808"/>
        </a:xfrm>
        <a:prstGeom prst="roundRect">
          <a:avLst>
            <a:gd name="adj" fmla="val 1667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F2E3C42-A4DF-4286-B82C-CCA4E17DDAF3}">
      <dsp:nvSpPr>
        <dsp:cNvPr id="0" name=""/>
        <dsp:cNvSpPr/>
      </dsp:nvSpPr>
      <dsp:spPr>
        <a:xfrm>
          <a:off x="2890560" y="786824"/>
          <a:ext cx="3912830" cy="664808"/>
        </a:xfrm>
        <a:prstGeom prst="roundRect">
          <a:avLst>
            <a:gd name="adj" fmla="val 16670"/>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lt1">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l" defTabSz="577850">
            <a:lnSpc>
              <a:spcPct val="90000"/>
            </a:lnSpc>
            <a:spcBef>
              <a:spcPct val="0"/>
            </a:spcBef>
            <a:spcAft>
              <a:spcPct val="35000"/>
            </a:spcAft>
            <a:buNone/>
          </a:pPr>
          <a:r>
            <a:rPr lang="en-IN" sz="1300" kern="1200" dirty="0">
              <a:solidFill>
                <a:schemeClr val="bg1"/>
              </a:solidFill>
            </a:rPr>
            <a:t>Increase the sales of High profit items</a:t>
          </a:r>
          <a:endParaRPr lang="en-IN" sz="1300" kern="1200" dirty="0">
            <a:solidFill>
              <a:schemeClr val="bg1"/>
            </a:solidFill>
            <a:latin typeface="Poppins" panose="00000500000000000000" pitchFamily="2" charset="0"/>
            <a:cs typeface="Poppins" panose="00000500000000000000" pitchFamily="2" charset="0"/>
          </a:endParaRPr>
        </a:p>
      </dsp:txBody>
      <dsp:txXfrm>
        <a:off x="2923019" y="819283"/>
        <a:ext cx="3847912" cy="599890"/>
      </dsp:txXfrm>
    </dsp:sp>
    <dsp:sp modelId="{A58598EC-831B-477E-80EA-3783C2EAEBF8}">
      <dsp:nvSpPr>
        <dsp:cNvPr id="0" name=""/>
        <dsp:cNvSpPr/>
      </dsp:nvSpPr>
      <dsp:spPr>
        <a:xfrm>
          <a:off x="2185863" y="1531409"/>
          <a:ext cx="664808" cy="664808"/>
        </a:xfrm>
        <a:prstGeom prst="roundRect">
          <a:avLst>
            <a:gd name="adj" fmla="val 1667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8BE9AFC-7C33-4167-9290-42C5756A3997}">
      <dsp:nvSpPr>
        <dsp:cNvPr id="0" name=""/>
        <dsp:cNvSpPr/>
      </dsp:nvSpPr>
      <dsp:spPr>
        <a:xfrm>
          <a:off x="2890560" y="1531409"/>
          <a:ext cx="3912830" cy="664808"/>
        </a:xfrm>
        <a:prstGeom prst="roundRect">
          <a:avLst>
            <a:gd name="adj" fmla="val 16670"/>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lt1">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l" defTabSz="577850">
            <a:lnSpc>
              <a:spcPct val="90000"/>
            </a:lnSpc>
            <a:spcBef>
              <a:spcPct val="0"/>
            </a:spcBef>
            <a:spcAft>
              <a:spcPct val="35000"/>
            </a:spcAft>
            <a:buNone/>
          </a:pPr>
          <a:r>
            <a:rPr lang="en-IN" sz="1300" kern="1200" dirty="0">
              <a:solidFill>
                <a:schemeClr val="bg1"/>
              </a:solidFill>
            </a:rPr>
            <a:t>Increase the sales of low revenue items</a:t>
          </a:r>
          <a:endParaRPr lang="en-IN" sz="1300" kern="1200" dirty="0">
            <a:solidFill>
              <a:schemeClr val="bg1"/>
            </a:solidFill>
            <a:latin typeface="Poppins" panose="00000500000000000000" pitchFamily="2" charset="0"/>
            <a:cs typeface="Poppins" panose="00000500000000000000" pitchFamily="2" charset="0"/>
          </a:endParaRPr>
        </a:p>
      </dsp:txBody>
      <dsp:txXfrm>
        <a:off x="2923019" y="1563868"/>
        <a:ext cx="3847912" cy="599890"/>
      </dsp:txXfrm>
    </dsp:sp>
    <dsp:sp modelId="{8F12EB69-8127-4474-B0BF-3C4E713DEE13}">
      <dsp:nvSpPr>
        <dsp:cNvPr id="0" name=""/>
        <dsp:cNvSpPr/>
      </dsp:nvSpPr>
      <dsp:spPr>
        <a:xfrm>
          <a:off x="2185863" y="2275994"/>
          <a:ext cx="664808" cy="664808"/>
        </a:xfrm>
        <a:prstGeom prst="roundRect">
          <a:avLst>
            <a:gd name="adj" fmla="val 1667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A3958ED-9323-4495-99BE-BEE6A00CD4F5}">
      <dsp:nvSpPr>
        <dsp:cNvPr id="0" name=""/>
        <dsp:cNvSpPr/>
      </dsp:nvSpPr>
      <dsp:spPr>
        <a:xfrm>
          <a:off x="2890560" y="2275994"/>
          <a:ext cx="3912830" cy="664808"/>
        </a:xfrm>
        <a:prstGeom prst="roundRect">
          <a:avLst>
            <a:gd name="adj" fmla="val 16670"/>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lt1">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l" defTabSz="577850">
            <a:lnSpc>
              <a:spcPct val="90000"/>
            </a:lnSpc>
            <a:spcBef>
              <a:spcPct val="0"/>
            </a:spcBef>
            <a:spcAft>
              <a:spcPct val="35000"/>
            </a:spcAft>
            <a:buNone/>
          </a:pPr>
          <a:r>
            <a:rPr lang="en-IN" sz="1300" kern="1200" dirty="0">
              <a:solidFill>
                <a:schemeClr val="bg1"/>
              </a:solidFill>
            </a:rPr>
            <a:t>Restock inventory in accordance with sales</a:t>
          </a:r>
          <a:endParaRPr lang="en-IN" sz="1300" kern="1200" dirty="0">
            <a:solidFill>
              <a:schemeClr val="bg1"/>
            </a:solidFill>
            <a:latin typeface="Poppins" panose="00000500000000000000" pitchFamily="2" charset="0"/>
            <a:cs typeface="Poppins" panose="00000500000000000000" pitchFamily="2" charset="0"/>
          </a:endParaRPr>
        </a:p>
      </dsp:txBody>
      <dsp:txXfrm>
        <a:off x="2923019" y="2308453"/>
        <a:ext cx="3847912" cy="599890"/>
      </dsp:txXfrm>
    </dsp:sp>
    <dsp:sp modelId="{E7C76DF4-01F5-4F77-ABAE-64F61BA723A3}">
      <dsp:nvSpPr>
        <dsp:cNvPr id="0" name=""/>
        <dsp:cNvSpPr/>
      </dsp:nvSpPr>
      <dsp:spPr>
        <a:xfrm>
          <a:off x="2185863" y="3020579"/>
          <a:ext cx="664808" cy="664808"/>
        </a:xfrm>
        <a:prstGeom prst="roundRect">
          <a:avLst>
            <a:gd name="adj" fmla="val 1667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6AF5E28-B595-4FA9-A578-A62F393F469C}">
      <dsp:nvSpPr>
        <dsp:cNvPr id="0" name=""/>
        <dsp:cNvSpPr/>
      </dsp:nvSpPr>
      <dsp:spPr>
        <a:xfrm>
          <a:off x="2890560" y="3020579"/>
          <a:ext cx="3912830" cy="664808"/>
        </a:xfrm>
        <a:prstGeom prst="roundRect">
          <a:avLst>
            <a:gd name="adj" fmla="val 16670"/>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lt1">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l" defTabSz="577850">
            <a:lnSpc>
              <a:spcPct val="90000"/>
            </a:lnSpc>
            <a:spcBef>
              <a:spcPct val="0"/>
            </a:spcBef>
            <a:spcAft>
              <a:spcPct val="35000"/>
            </a:spcAft>
            <a:buNone/>
          </a:pPr>
          <a:r>
            <a:rPr lang="en-IN" sz="1300" kern="1200" dirty="0">
              <a:solidFill>
                <a:schemeClr val="bg1"/>
              </a:solidFill>
            </a:rPr>
            <a:t>Increase current ratio</a:t>
          </a:r>
          <a:endParaRPr lang="en-IN" sz="1300" kern="1200" dirty="0">
            <a:solidFill>
              <a:schemeClr val="bg1"/>
            </a:solidFill>
            <a:latin typeface="Poppins" panose="00000500000000000000" pitchFamily="2" charset="0"/>
            <a:cs typeface="Poppins" panose="00000500000000000000" pitchFamily="2" charset="0"/>
          </a:endParaRPr>
        </a:p>
      </dsp:txBody>
      <dsp:txXfrm>
        <a:off x="2923019" y="3053038"/>
        <a:ext cx="3847912" cy="599890"/>
      </dsp:txXfrm>
    </dsp:sp>
    <dsp:sp modelId="{9BDA27E1-7031-4584-A30D-DEF04CED55E7}">
      <dsp:nvSpPr>
        <dsp:cNvPr id="0" name=""/>
        <dsp:cNvSpPr/>
      </dsp:nvSpPr>
      <dsp:spPr>
        <a:xfrm>
          <a:off x="2185863" y="3765164"/>
          <a:ext cx="664808" cy="664808"/>
        </a:xfrm>
        <a:prstGeom prst="roundRect">
          <a:avLst>
            <a:gd name="adj" fmla="val 1667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FFAFBE0-DA4C-424B-A230-AFB6AAB106DF}">
      <dsp:nvSpPr>
        <dsp:cNvPr id="0" name=""/>
        <dsp:cNvSpPr/>
      </dsp:nvSpPr>
      <dsp:spPr>
        <a:xfrm>
          <a:off x="2890560" y="3765164"/>
          <a:ext cx="3912830" cy="664808"/>
        </a:xfrm>
        <a:prstGeom prst="roundRect">
          <a:avLst>
            <a:gd name="adj" fmla="val 16670"/>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lt1">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l" defTabSz="577850">
            <a:lnSpc>
              <a:spcPct val="90000"/>
            </a:lnSpc>
            <a:spcBef>
              <a:spcPct val="0"/>
            </a:spcBef>
            <a:spcAft>
              <a:spcPct val="35000"/>
            </a:spcAft>
            <a:buNone/>
          </a:pPr>
          <a:r>
            <a:rPr lang="en-IN" sz="1300" kern="1200" dirty="0">
              <a:solidFill>
                <a:schemeClr val="bg1"/>
              </a:solidFill>
            </a:rPr>
            <a:t>Effective pricing adoptation </a:t>
          </a:r>
          <a:endParaRPr lang="en-IN" sz="1300" kern="1200" dirty="0">
            <a:solidFill>
              <a:schemeClr val="bg1"/>
            </a:solidFill>
            <a:latin typeface="Poppins" panose="00000500000000000000" pitchFamily="2" charset="0"/>
            <a:cs typeface="Poppins" panose="00000500000000000000" pitchFamily="2" charset="0"/>
          </a:endParaRPr>
        </a:p>
      </dsp:txBody>
      <dsp:txXfrm>
        <a:off x="2923019" y="3797623"/>
        <a:ext cx="3847912" cy="599890"/>
      </dsp:txXfrm>
    </dsp:sp>
    <dsp:sp modelId="{4AC3573D-4640-4925-94BE-69F4EC9E7265}">
      <dsp:nvSpPr>
        <dsp:cNvPr id="0" name=""/>
        <dsp:cNvSpPr/>
      </dsp:nvSpPr>
      <dsp:spPr>
        <a:xfrm>
          <a:off x="2185863" y="4509750"/>
          <a:ext cx="664808" cy="664808"/>
        </a:xfrm>
        <a:prstGeom prst="roundRect">
          <a:avLst>
            <a:gd name="adj" fmla="val 16670"/>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F567E1A-49D4-48A8-9EBC-9E538DE2CC54}">
      <dsp:nvSpPr>
        <dsp:cNvPr id="0" name=""/>
        <dsp:cNvSpPr/>
      </dsp:nvSpPr>
      <dsp:spPr>
        <a:xfrm>
          <a:off x="2890560" y="4509750"/>
          <a:ext cx="3912830" cy="664808"/>
        </a:xfrm>
        <a:prstGeom prst="roundRect">
          <a:avLst>
            <a:gd name="adj" fmla="val 16670"/>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lt1">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1">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l" defTabSz="577850">
            <a:lnSpc>
              <a:spcPct val="90000"/>
            </a:lnSpc>
            <a:spcBef>
              <a:spcPct val="0"/>
            </a:spcBef>
            <a:spcAft>
              <a:spcPct val="35000"/>
            </a:spcAft>
            <a:buNone/>
          </a:pPr>
          <a:r>
            <a:rPr lang="en-IN" sz="1300" kern="1200">
              <a:solidFill>
                <a:schemeClr val="bg1"/>
              </a:solidFill>
            </a:rPr>
            <a:t>Store’s visuals enhancement</a:t>
          </a:r>
          <a:endParaRPr lang="en-IN" sz="1300" kern="1200" dirty="0">
            <a:solidFill>
              <a:schemeClr val="bg1"/>
            </a:solidFill>
          </a:endParaRPr>
        </a:p>
      </dsp:txBody>
      <dsp:txXfrm>
        <a:off x="2923019" y="4542209"/>
        <a:ext cx="3847912" cy="599890"/>
      </dsp:txXfrm>
    </dsp:sp>
  </dsp:spTree>
</dsp:drawing>
</file>

<file path=ppt/diagrams/layout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CCBA36-1166-4FD6-9C0D-AD2619E80566}" type="datetimeFigureOut">
              <a:rPr lang="en-IN" smtClean="0"/>
              <a:t>12-05-2024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10FB0B-AFE8-4FE3-B017-83865A51080F}" type="slidenum">
              <a:rPr lang="en-IN" smtClean="0"/>
              <a:t>‹#›</a:t>
            </a:fld>
            <a:endParaRPr lang="en-IN"/>
          </a:p>
        </p:txBody>
      </p:sp>
    </p:spTree>
    <p:extLst>
      <p:ext uri="{BB962C8B-B14F-4D97-AF65-F5344CB8AC3E}">
        <p14:creationId xmlns:p14="http://schemas.microsoft.com/office/powerpoint/2010/main" val="1380841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6C7B6A-4C28-456C-87CE-90A520B33176}" type="datetime1">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lvl1pPr>
              <a:defRPr sz="1400">
                <a:latin typeface="Epilogue" panose="020B0604020202020204" charset="0"/>
              </a:defRPr>
            </a:lvl1pPr>
          </a:lstStyle>
          <a:p>
            <a:fld id="{8F2685B0-714C-409F-B93B-E09AA76E456B}" type="slidenum">
              <a:rPr lang="en-IN" smtClean="0"/>
              <a:pPr/>
              <a:t>‹#›</a:t>
            </a:fld>
            <a:r>
              <a:rPr lang="en-IN" dirty="0"/>
              <a:t>/10</a:t>
            </a:r>
          </a:p>
        </p:txBody>
      </p:sp>
    </p:spTree>
    <p:extLst>
      <p:ext uri="{BB962C8B-B14F-4D97-AF65-F5344CB8AC3E}">
        <p14:creationId xmlns:p14="http://schemas.microsoft.com/office/powerpoint/2010/main" val="383259788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C01A94F-F48E-41A8-9760-068937999A24}" type="datetime1">
              <a:rPr lang="en-IN" smtClean="0"/>
              <a:t>12-05-2024</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1260184" y="109492"/>
            <a:ext cx="784710" cy="365125"/>
          </a:xfrm>
          <a:prstGeom prst="rect">
            <a:avLst/>
          </a:prstGeom>
        </p:spPr>
        <p:txBody>
          <a:bodyPr vert="horz" lIns="91440" tIns="45720" rIns="91440" bIns="45720" rtlCol="0" anchor="ctr"/>
          <a:lstStyle>
            <a:lvl1pPr algn="r">
              <a:defRPr sz="1400" b="1" i="0">
                <a:solidFill>
                  <a:schemeClr val="tx1">
                    <a:lumMod val="75000"/>
                  </a:schemeClr>
                </a:solidFill>
                <a:effectLst>
                  <a:outerShdw blurRad="50800" dist="38100" dir="2700000" algn="tl" rotWithShape="0">
                    <a:srgbClr val="000000">
                      <a:alpha val="43000"/>
                    </a:srgbClr>
                  </a:outerShdw>
                </a:effectLst>
                <a:latin typeface="Epilogue" panose="020B0604020202020204" charset="0"/>
              </a:defRPr>
            </a:lvl1pPr>
          </a:lstStyle>
          <a:p>
            <a:fld id="{8F2685B0-714C-409F-B93B-E09AA76E456B}" type="slidenum">
              <a:rPr lang="en-IN" smtClean="0"/>
              <a:pPr/>
              <a:t>‹#›</a:t>
            </a:fld>
            <a:r>
              <a:rPr lang="en-IN" dirty="0"/>
              <a:t>/10</a:t>
            </a:r>
          </a:p>
        </p:txBody>
      </p:sp>
    </p:spTree>
    <p:extLst>
      <p:ext uri="{BB962C8B-B14F-4D97-AF65-F5344CB8AC3E}">
        <p14:creationId xmlns:p14="http://schemas.microsoft.com/office/powerpoint/2010/main" val="1205000768"/>
      </p:ext>
    </p:extLst>
  </p:cSld>
  <p:clrMap bg1="dk1" tx1="lt1" bg2="dk2" tx2="lt2" accent1="accent1" accent2="accent2" accent3="accent3" accent4="accent4" accent5="accent5" accent6="accent6" hlink="hlink" folHlink="folHlink"/>
  <p:sldLayoutIdLst>
    <p:sldLayoutId id="2147483662" r:id="rId1"/>
  </p:sldLayoutIdLst>
  <p:hf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Layout" Target="../diagrams/layout2.xml"/><Relationship Id="rId7" Type="http://schemas.openxmlformats.org/officeDocument/2006/relationships/image" Target="../media/image31.png"/><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10" Type="http://schemas.microsoft.com/office/2007/relationships/hdphoto" Target="../media/hdphoto7.wdp"/><Relationship Id="rId4" Type="http://schemas.openxmlformats.org/officeDocument/2006/relationships/diagramQuickStyle" Target="../diagrams/quickStyle2.xml"/><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7" Type="http://schemas.microsoft.com/office/2007/relationships/hdphoto" Target="../media/hdphoto5.wdp"/><Relationship Id="rId2" Type="http://schemas.openxmlformats.org/officeDocument/2006/relationships/chart" Target="../charts/chart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5.png"/><Relationship Id="rId4" Type="http://schemas.microsoft.com/office/2014/relationships/chartEx" Target="../charts/chartEx1.xml"/></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17.png"/><Relationship Id="rId4" Type="http://schemas.openxmlformats.org/officeDocument/2006/relationships/chart" Target="../charts/chart5.xml"/></Relationships>
</file>

<file path=ppt/slides/_rels/slide7.xml.rels><?xml version="1.0" encoding="UTF-8" standalone="yes"?>
<Relationships xmlns="http://schemas.openxmlformats.org/package/2006/relationships"><Relationship Id="rId3" Type="http://schemas.openxmlformats.org/officeDocument/2006/relationships/chart" Target="../charts/chart7.xml"/><Relationship Id="rId7" Type="http://schemas.microsoft.com/office/2007/relationships/hdphoto" Target="../media/hdphoto5.wdp"/><Relationship Id="rId2" Type="http://schemas.openxmlformats.org/officeDocument/2006/relationships/chart" Target="../charts/chart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0.png"/><Relationship Id="rId4" Type="http://schemas.microsoft.com/office/2014/relationships/chartEx" Target="../charts/chartEx2.xml"/></Relationships>
</file>

<file path=ppt/slides/_rels/slide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05;p43">
            <a:extLst>
              <a:ext uri="{FF2B5EF4-FFF2-40B4-BE49-F238E27FC236}">
                <a16:creationId xmlns:a16="http://schemas.microsoft.com/office/drawing/2014/main" id="{E708BC12-8AEE-DBE4-B1C1-05ACD1F3D444}"/>
              </a:ext>
            </a:extLst>
          </p:cNvPr>
          <p:cNvSpPr txBox="1">
            <a:spLocks noGrp="1"/>
          </p:cNvSpPr>
          <p:nvPr/>
        </p:nvSpPr>
        <p:spPr>
          <a:xfrm>
            <a:off x="2084520" y="1721710"/>
            <a:ext cx="8022960" cy="183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191919"/>
              </a:buClr>
              <a:buSzPts val="5200"/>
              <a:buFont typeface="Poppins"/>
              <a:buNone/>
              <a:defRPr sz="5500" b="0"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rgbClr val="191919"/>
              </a:buClr>
              <a:buSzPts val="5200"/>
              <a:buFont typeface="Poppins"/>
              <a:buNone/>
              <a:defRPr sz="5200" b="0" i="0" u="none" strike="noStrike" cap="none">
                <a:solidFill>
                  <a:srgbClr val="191919"/>
                </a:solidFill>
                <a:latin typeface="Poppins"/>
                <a:ea typeface="Poppins"/>
                <a:cs typeface="Poppins"/>
                <a:sym typeface="Poppins"/>
              </a:defRPr>
            </a:lvl2pPr>
            <a:lvl3pPr marR="0" lvl="2" algn="ctr" rtl="0">
              <a:lnSpc>
                <a:spcPct val="100000"/>
              </a:lnSpc>
              <a:spcBef>
                <a:spcPts val="0"/>
              </a:spcBef>
              <a:spcAft>
                <a:spcPts val="0"/>
              </a:spcAft>
              <a:buClr>
                <a:srgbClr val="191919"/>
              </a:buClr>
              <a:buSzPts val="5200"/>
              <a:buFont typeface="Poppins"/>
              <a:buNone/>
              <a:defRPr sz="5200" b="0" i="0" u="none" strike="noStrike" cap="none">
                <a:solidFill>
                  <a:srgbClr val="191919"/>
                </a:solidFill>
                <a:latin typeface="Poppins"/>
                <a:ea typeface="Poppins"/>
                <a:cs typeface="Poppins"/>
                <a:sym typeface="Poppins"/>
              </a:defRPr>
            </a:lvl3pPr>
            <a:lvl4pPr marR="0" lvl="3" algn="ctr" rtl="0">
              <a:lnSpc>
                <a:spcPct val="100000"/>
              </a:lnSpc>
              <a:spcBef>
                <a:spcPts val="0"/>
              </a:spcBef>
              <a:spcAft>
                <a:spcPts val="0"/>
              </a:spcAft>
              <a:buClr>
                <a:srgbClr val="191919"/>
              </a:buClr>
              <a:buSzPts val="5200"/>
              <a:buFont typeface="Poppins"/>
              <a:buNone/>
              <a:defRPr sz="5200" b="0" i="0" u="none" strike="noStrike" cap="none">
                <a:solidFill>
                  <a:srgbClr val="191919"/>
                </a:solidFill>
                <a:latin typeface="Poppins"/>
                <a:ea typeface="Poppins"/>
                <a:cs typeface="Poppins"/>
                <a:sym typeface="Poppins"/>
              </a:defRPr>
            </a:lvl4pPr>
            <a:lvl5pPr marR="0" lvl="4" algn="ctr" rtl="0">
              <a:lnSpc>
                <a:spcPct val="100000"/>
              </a:lnSpc>
              <a:spcBef>
                <a:spcPts val="0"/>
              </a:spcBef>
              <a:spcAft>
                <a:spcPts val="0"/>
              </a:spcAft>
              <a:buClr>
                <a:srgbClr val="191919"/>
              </a:buClr>
              <a:buSzPts val="5200"/>
              <a:buFont typeface="Poppins"/>
              <a:buNone/>
              <a:defRPr sz="5200" b="0" i="0" u="none" strike="noStrike" cap="none">
                <a:solidFill>
                  <a:srgbClr val="191919"/>
                </a:solidFill>
                <a:latin typeface="Poppins"/>
                <a:ea typeface="Poppins"/>
                <a:cs typeface="Poppins"/>
                <a:sym typeface="Poppins"/>
              </a:defRPr>
            </a:lvl5pPr>
            <a:lvl6pPr marR="0" lvl="5" algn="ctr" rtl="0">
              <a:lnSpc>
                <a:spcPct val="100000"/>
              </a:lnSpc>
              <a:spcBef>
                <a:spcPts val="0"/>
              </a:spcBef>
              <a:spcAft>
                <a:spcPts val="0"/>
              </a:spcAft>
              <a:buClr>
                <a:srgbClr val="191919"/>
              </a:buClr>
              <a:buSzPts val="5200"/>
              <a:buFont typeface="Poppins"/>
              <a:buNone/>
              <a:defRPr sz="5200" b="0" i="0" u="none" strike="noStrike" cap="none">
                <a:solidFill>
                  <a:srgbClr val="191919"/>
                </a:solidFill>
                <a:latin typeface="Poppins"/>
                <a:ea typeface="Poppins"/>
                <a:cs typeface="Poppins"/>
                <a:sym typeface="Poppins"/>
              </a:defRPr>
            </a:lvl6pPr>
            <a:lvl7pPr marR="0" lvl="6" algn="ctr" rtl="0">
              <a:lnSpc>
                <a:spcPct val="100000"/>
              </a:lnSpc>
              <a:spcBef>
                <a:spcPts val="0"/>
              </a:spcBef>
              <a:spcAft>
                <a:spcPts val="0"/>
              </a:spcAft>
              <a:buClr>
                <a:srgbClr val="191919"/>
              </a:buClr>
              <a:buSzPts val="5200"/>
              <a:buFont typeface="Poppins"/>
              <a:buNone/>
              <a:defRPr sz="5200" b="0" i="0" u="none" strike="noStrike" cap="none">
                <a:solidFill>
                  <a:srgbClr val="191919"/>
                </a:solidFill>
                <a:latin typeface="Poppins"/>
                <a:ea typeface="Poppins"/>
                <a:cs typeface="Poppins"/>
                <a:sym typeface="Poppins"/>
              </a:defRPr>
            </a:lvl7pPr>
            <a:lvl8pPr marR="0" lvl="7" algn="ctr" rtl="0">
              <a:lnSpc>
                <a:spcPct val="100000"/>
              </a:lnSpc>
              <a:spcBef>
                <a:spcPts val="0"/>
              </a:spcBef>
              <a:spcAft>
                <a:spcPts val="0"/>
              </a:spcAft>
              <a:buClr>
                <a:srgbClr val="191919"/>
              </a:buClr>
              <a:buSzPts val="5200"/>
              <a:buFont typeface="Poppins"/>
              <a:buNone/>
              <a:defRPr sz="5200" b="0" i="0" u="none" strike="noStrike" cap="none">
                <a:solidFill>
                  <a:srgbClr val="191919"/>
                </a:solidFill>
                <a:latin typeface="Poppins"/>
                <a:ea typeface="Poppins"/>
                <a:cs typeface="Poppins"/>
                <a:sym typeface="Poppins"/>
              </a:defRPr>
            </a:lvl8pPr>
            <a:lvl9pPr marR="0" lvl="8" algn="ctr" rtl="0">
              <a:lnSpc>
                <a:spcPct val="100000"/>
              </a:lnSpc>
              <a:spcBef>
                <a:spcPts val="0"/>
              </a:spcBef>
              <a:spcAft>
                <a:spcPts val="0"/>
              </a:spcAft>
              <a:buClr>
                <a:srgbClr val="191919"/>
              </a:buClr>
              <a:buSzPts val="5200"/>
              <a:buFont typeface="Poppins"/>
              <a:buNone/>
              <a:defRPr sz="5200" b="0" i="0" u="none" strike="noStrike" cap="none">
                <a:solidFill>
                  <a:srgbClr val="191919"/>
                </a:solidFill>
                <a:latin typeface="Poppins"/>
                <a:ea typeface="Poppins"/>
                <a:cs typeface="Poppins"/>
                <a:sym typeface="Poppins"/>
              </a:defRPr>
            </a:lvl9pPr>
          </a:lstStyle>
          <a:p>
            <a:pPr marL="0" lvl="0" indent="0" algn="ctr" rtl="0">
              <a:spcBef>
                <a:spcPts val="0"/>
              </a:spcBef>
              <a:spcAft>
                <a:spcPts val="0"/>
              </a:spcAft>
              <a:buNone/>
            </a:pPr>
            <a:r>
              <a:rPr lang="en" sz="4000" b="1" u="sng" dirty="0">
                <a:solidFill>
                  <a:schemeClr val="tx1"/>
                </a:solidFill>
              </a:rPr>
              <a:t>BUSINESS DATA MANAGEMENT</a:t>
            </a:r>
            <a:r>
              <a:rPr lang="en" sz="5400" dirty="0">
                <a:solidFill>
                  <a:schemeClr val="tx1"/>
                </a:solidFill>
              </a:rPr>
              <a:t> </a:t>
            </a:r>
            <a:endParaRPr sz="5400" dirty="0">
              <a:solidFill>
                <a:schemeClr val="tx1"/>
              </a:solidFill>
            </a:endParaRPr>
          </a:p>
          <a:p>
            <a:pPr marL="0" lvl="0" indent="0" algn="ctr" rtl="0">
              <a:spcBef>
                <a:spcPts val="0"/>
              </a:spcBef>
              <a:spcAft>
                <a:spcPts val="0"/>
              </a:spcAft>
              <a:buNone/>
            </a:pPr>
            <a:r>
              <a:rPr lang="en" sz="5400" dirty="0">
                <a:solidFill>
                  <a:schemeClr val="tx1"/>
                </a:solidFill>
              </a:rPr>
              <a:t>CAPSTONE PROJECT </a:t>
            </a:r>
            <a:endParaRPr sz="5400" dirty="0">
              <a:solidFill>
                <a:schemeClr val="tx1"/>
              </a:solidFill>
            </a:endParaRPr>
          </a:p>
        </p:txBody>
      </p:sp>
      <p:sp>
        <p:nvSpPr>
          <p:cNvPr id="5" name="Google Shape;1006;p43">
            <a:extLst>
              <a:ext uri="{FF2B5EF4-FFF2-40B4-BE49-F238E27FC236}">
                <a16:creationId xmlns:a16="http://schemas.microsoft.com/office/drawing/2014/main" id="{D66F0309-1416-0D7E-4468-93AFB2C08488}"/>
              </a:ext>
            </a:extLst>
          </p:cNvPr>
          <p:cNvSpPr txBox="1">
            <a:spLocks noGrp="1"/>
          </p:cNvSpPr>
          <p:nvPr/>
        </p:nvSpPr>
        <p:spPr>
          <a:xfrm>
            <a:off x="3908250" y="5469335"/>
            <a:ext cx="4030800" cy="90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Epilogue"/>
              <a:buNone/>
              <a:defRPr sz="1600" b="0" i="0" u="none" strike="noStrike" cap="none">
                <a:solidFill>
                  <a:schemeClr val="dk1"/>
                </a:solidFill>
                <a:latin typeface="Epilogue"/>
                <a:ea typeface="Epilogue"/>
                <a:cs typeface="Epilogue"/>
                <a:sym typeface="Epilogue"/>
              </a:defRPr>
            </a:lvl1pPr>
            <a:lvl2pPr marL="914400" marR="0" lvl="1" indent="-304800" algn="ctr" rtl="0">
              <a:lnSpc>
                <a:spcPct val="100000"/>
              </a:lnSpc>
              <a:spcBef>
                <a:spcPts val="0"/>
              </a:spcBef>
              <a:spcAft>
                <a:spcPts val="0"/>
              </a:spcAft>
              <a:buClr>
                <a:schemeClr val="dk1"/>
              </a:buClr>
              <a:buSzPts val="1800"/>
              <a:buFont typeface="Epilogue"/>
              <a:buNone/>
              <a:defRPr sz="1800" b="0" i="0" u="none" strike="noStrike" cap="none">
                <a:solidFill>
                  <a:schemeClr val="dk1"/>
                </a:solidFill>
                <a:latin typeface="Epilogue"/>
                <a:ea typeface="Epilogue"/>
                <a:cs typeface="Epilogue"/>
                <a:sym typeface="Epilogue"/>
              </a:defRPr>
            </a:lvl2pPr>
            <a:lvl3pPr marL="1371600" marR="0" lvl="2" indent="-304800" algn="ctr" rtl="0">
              <a:lnSpc>
                <a:spcPct val="100000"/>
              </a:lnSpc>
              <a:spcBef>
                <a:spcPts val="0"/>
              </a:spcBef>
              <a:spcAft>
                <a:spcPts val="0"/>
              </a:spcAft>
              <a:buClr>
                <a:schemeClr val="dk1"/>
              </a:buClr>
              <a:buSzPts val="1800"/>
              <a:buFont typeface="Epilogue"/>
              <a:buNone/>
              <a:defRPr sz="1800" b="0" i="0" u="none" strike="noStrike" cap="none">
                <a:solidFill>
                  <a:schemeClr val="dk1"/>
                </a:solidFill>
                <a:latin typeface="Epilogue"/>
                <a:ea typeface="Epilogue"/>
                <a:cs typeface="Epilogue"/>
                <a:sym typeface="Epilogue"/>
              </a:defRPr>
            </a:lvl3pPr>
            <a:lvl4pPr marL="1828800" marR="0" lvl="3" indent="-304800" algn="ctr" rtl="0">
              <a:lnSpc>
                <a:spcPct val="100000"/>
              </a:lnSpc>
              <a:spcBef>
                <a:spcPts val="0"/>
              </a:spcBef>
              <a:spcAft>
                <a:spcPts val="0"/>
              </a:spcAft>
              <a:buClr>
                <a:schemeClr val="dk1"/>
              </a:buClr>
              <a:buSzPts val="1800"/>
              <a:buFont typeface="Epilogue"/>
              <a:buNone/>
              <a:defRPr sz="1800" b="0" i="0" u="none" strike="noStrike" cap="none">
                <a:solidFill>
                  <a:schemeClr val="dk1"/>
                </a:solidFill>
                <a:latin typeface="Epilogue"/>
                <a:ea typeface="Epilogue"/>
                <a:cs typeface="Epilogue"/>
                <a:sym typeface="Epilogue"/>
              </a:defRPr>
            </a:lvl4pPr>
            <a:lvl5pPr marL="2286000" marR="0" lvl="4" indent="-304800" algn="ctr" rtl="0">
              <a:lnSpc>
                <a:spcPct val="100000"/>
              </a:lnSpc>
              <a:spcBef>
                <a:spcPts val="0"/>
              </a:spcBef>
              <a:spcAft>
                <a:spcPts val="0"/>
              </a:spcAft>
              <a:buClr>
                <a:schemeClr val="dk1"/>
              </a:buClr>
              <a:buSzPts val="1800"/>
              <a:buFont typeface="Epilogue"/>
              <a:buNone/>
              <a:defRPr sz="1800" b="0" i="0" u="none" strike="noStrike" cap="none">
                <a:solidFill>
                  <a:schemeClr val="dk1"/>
                </a:solidFill>
                <a:latin typeface="Epilogue"/>
                <a:ea typeface="Epilogue"/>
                <a:cs typeface="Epilogue"/>
                <a:sym typeface="Epilogue"/>
              </a:defRPr>
            </a:lvl5pPr>
            <a:lvl6pPr marL="2743200" marR="0" lvl="5" indent="-304800" algn="ctr" rtl="0">
              <a:lnSpc>
                <a:spcPct val="100000"/>
              </a:lnSpc>
              <a:spcBef>
                <a:spcPts val="0"/>
              </a:spcBef>
              <a:spcAft>
                <a:spcPts val="0"/>
              </a:spcAft>
              <a:buClr>
                <a:schemeClr val="dk1"/>
              </a:buClr>
              <a:buSzPts val="1800"/>
              <a:buFont typeface="Epilogue"/>
              <a:buNone/>
              <a:defRPr sz="1800" b="0" i="0" u="none" strike="noStrike" cap="none">
                <a:solidFill>
                  <a:schemeClr val="dk1"/>
                </a:solidFill>
                <a:latin typeface="Epilogue"/>
                <a:ea typeface="Epilogue"/>
                <a:cs typeface="Epilogue"/>
                <a:sym typeface="Epilogue"/>
              </a:defRPr>
            </a:lvl6pPr>
            <a:lvl7pPr marL="3200400" marR="0" lvl="6" indent="-304800" algn="ctr" rtl="0">
              <a:lnSpc>
                <a:spcPct val="100000"/>
              </a:lnSpc>
              <a:spcBef>
                <a:spcPts val="0"/>
              </a:spcBef>
              <a:spcAft>
                <a:spcPts val="0"/>
              </a:spcAft>
              <a:buClr>
                <a:schemeClr val="dk1"/>
              </a:buClr>
              <a:buSzPts val="1800"/>
              <a:buFont typeface="Epilogue"/>
              <a:buNone/>
              <a:defRPr sz="1800" b="0" i="0" u="none" strike="noStrike" cap="none">
                <a:solidFill>
                  <a:schemeClr val="dk1"/>
                </a:solidFill>
                <a:latin typeface="Epilogue"/>
                <a:ea typeface="Epilogue"/>
                <a:cs typeface="Epilogue"/>
                <a:sym typeface="Epilogue"/>
              </a:defRPr>
            </a:lvl7pPr>
            <a:lvl8pPr marL="3657600" marR="0" lvl="7" indent="-304800" algn="ctr" rtl="0">
              <a:lnSpc>
                <a:spcPct val="100000"/>
              </a:lnSpc>
              <a:spcBef>
                <a:spcPts val="0"/>
              </a:spcBef>
              <a:spcAft>
                <a:spcPts val="0"/>
              </a:spcAft>
              <a:buClr>
                <a:schemeClr val="dk1"/>
              </a:buClr>
              <a:buSzPts val="1800"/>
              <a:buFont typeface="Epilogue"/>
              <a:buNone/>
              <a:defRPr sz="1800" b="0" i="0" u="none" strike="noStrike" cap="none">
                <a:solidFill>
                  <a:schemeClr val="dk1"/>
                </a:solidFill>
                <a:latin typeface="Epilogue"/>
                <a:ea typeface="Epilogue"/>
                <a:cs typeface="Epilogue"/>
                <a:sym typeface="Epilogue"/>
              </a:defRPr>
            </a:lvl8pPr>
            <a:lvl9pPr marL="4114800" marR="0" lvl="8" indent="-304800" algn="ctr" rtl="0">
              <a:lnSpc>
                <a:spcPct val="100000"/>
              </a:lnSpc>
              <a:spcBef>
                <a:spcPts val="0"/>
              </a:spcBef>
              <a:spcAft>
                <a:spcPts val="0"/>
              </a:spcAft>
              <a:buClr>
                <a:schemeClr val="dk1"/>
              </a:buClr>
              <a:buSzPts val="1800"/>
              <a:buFont typeface="Epilogue"/>
              <a:buNone/>
              <a:defRPr sz="1800" b="0" i="0" u="none" strike="noStrike" cap="none">
                <a:solidFill>
                  <a:schemeClr val="dk1"/>
                </a:solidFill>
                <a:latin typeface="Epilogue"/>
                <a:ea typeface="Epilogue"/>
                <a:cs typeface="Epilogue"/>
                <a:sym typeface="Epilogue"/>
              </a:defRPr>
            </a:lvl9pPr>
          </a:lstStyle>
          <a:p>
            <a:pPr marL="0" lvl="0" indent="0" algn="ctr" rtl="0">
              <a:spcBef>
                <a:spcPts val="0"/>
              </a:spcBef>
              <a:spcAft>
                <a:spcPts val="0"/>
              </a:spcAft>
              <a:buNone/>
            </a:pPr>
            <a:r>
              <a:rPr lang="en" dirty="0">
                <a:solidFill>
                  <a:schemeClr val="tx1"/>
                </a:solidFill>
              </a:rPr>
              <a:t>Name : DIGPAL SINGH</a:t>
            </a:r>
            <a:endParaRPr dirty="0">
              <a:solidFill>
                <a:schemeClr val="tx1"/>
              </a:solidFill>
            </a:endParaRPr>
          </a:p>
          <a:p>
            <a:pPr marL="0" lvl="0" indent="0" algn="ctr" rtl="0">
              <a:spcBef>
                <a:spcPts val="0"/>
              </a:spcBef>
              <a:spcAft>
                <a:spcPts val="0"/>
              </a:spcAft>
              <a:buNone/>
            </a:pPr>
            <a:r>
              <a:rPr lang="en" dirty="0">
                <a:solidFill>
                  <a:schemeClr val="tx1"/>
                </a:solidFill>
              </a:rPr>
              <a:t>Roll No : </a:t>
            </a:r>
            <a:r>
              <a:rPr lang="en-US" dirty="0">
                <a:solidFill>
                  <a:schemeClr val="tx1"/>
                </a:solidFill>
              </a:rPr>
              <a:t>21F3001362</a:t>
            </a:r>
          </a:p>
          <a:p>
            <a:pPr marL="0" lvl="0" indent="0" algn="ctr" rtl="0">
              <a:spcBef>
                <a:spcPts val="0"/>
              </a:spcBef>
              <a:spcAft>
                <a:spcPts val="0"/>
              </a:spcAft>
              <a:buNone/>
            </a:pPr>
            <a:r>
              <a:rPr lang="en" dirty="0">
                <a:solidFill>
                  <a:schemeClr val="tx1"/>
                </a:solidFill>
              </a:rPr>
              <a:t>Email: </a:t>
            </a:r>
            <a:r>
              <a:rPr lang="en-US" dirty="0">
                <a:solidFill>
                  <a:schemeClr val="tx1"/>
                </a:solidFill>
              </a:rPr>
              <a:t>21f3001362</a:t>
            </a:r>
            <a:r>
              <a:rPr lang="en" dirty="0">
                <a:solidFill>
                  <a:schemeClr val="tx1"/>
                </a:solidFill>
              </a:rPr>
              <a:t>@ds.study.iitm.ac.in</a:t>
            </a:r>
            <a:endParaRPr dirty="0">
              <a:solidFill>
                <a:schemeClr val="tx1"/>
              </a:solidFill>
            </a:endParaRPr>
          </a:p>
        </p:txBody>
      </p:sp>
      <p:sp>
        <p:nvSpPr>
          <p:cNvPr id="6" name="Google Shape;1041;p43">
            <a:extLst>
              <a:ext uri="{FF2B5EF4-FFF2-40B4-BE49-F238E27FC236}">
                <a16:creationId xmlns:a16="http://schemas.microsoft.com/office/drawing/2014/main" id="{61B0F748-551B-1AFB-FC13-6E63EE178299}"/>
              </a:ext>
            </a:extLst>
          </p:cNvPr>
          <p:cNvSpPr txBox="1"/>
          <p:nvPr/>
        </p:nvSpPr>
        <p:spPr>
          <a:xfrm>
            <a:off x="2621550" y="4699073"/>
            <a:ext cx="6948900" cy="52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800" u="sng" dirty="0">
                <a:solidFill>
                  <a:schemeClr val="tx1"/>
                </a:solidFill>
                <a:latin typeface="Poppins"/>
                <a:ea typeface="Poppins"/>
                <a:cs typeface="Poppins"/>
                <a:sym typeface="Poppins"/>
              </a:rPr>
              <a:t>Case Study of Shiv Shakti Mill</a:t>
            </a:r>
            <a:endParaRPr sz="2800" u="sng" dirty="0">
              <a:solidFill>
                <a:schemeClr val="tx1"/>
              </a:solidFill>
              <a:latin typeface="Poppins"/>
              <a:ea typeface="Poppins"/>
              <a:cs typeface="Poppins"/>
              <a:sym typeface="Poppins"/>
            </a:endParaRPr>
          </a:p>
        </p:txBody>
      </p:sp>
      <p:sp>
        <p:nvSpPr>
          <p:cNvPr id="2" name="Slide Number Placeholder 1">
            <a:extLst>
              <a:ext uri="{FF2B5EF4-FFF2-40B4-BE49-F238E27FC236}">
                <a16:creationId xmlns:a16="http://schemas.microsoft.com/office/drawing/2014/main" id="{7008EAB3-1575-1C31-AD1F-99D7F0C1BB99}"/>
              </a:ext>
            </a:extLst>
          </p:cNvPr>
          <p:cNvSpPr>
            <a:spLocks noGrp="1"/>
          </p:cNvSpPr>
          <p:nvPr>
            <p:ph type="sldNum" sz="quarter" idx="12"/>
          </p:nvPr>
        </p:nvSpPr>
        <p:spPr/>
        <p:txBody>
          <a:bodyPr/>
          <a:lstStyle/>
          <a:p>
            <a:fld id="{8F2685B0-714C-409F-B93B-E09AA76E456B}" type="slidenum">
              <a:rPr lang="en-IN" smtClean="0"/>
              <a:pPr/>
              <a:t>1</a:t>
            </a:fld>
            <a:r>
              <a:rPr lang="en-IN"/>
              <a:t>/10</a:t>
            </a:r>
            <a:endParaRPr lang="en-IN" dirty="0"/>
          </a:p>
        </p:txBody>
      </p:sp>
    </p:spTree>
    <p:extLst>
      <p:ext uri="{BB962C8B-B14F-4D97-AF65-F5344CB8AC3E}">
        <p14:creationId xmlns:p14="http://schemas.microsoft.com/office/powerpoint/2010/main" val="2793848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157305FF-F54D-2044-0E34-CFC238563FC4}"/>
              </a:ext>
            </a:extLst>
          </p:cNvPr>
          <p:cNvGraphicFramePr/>
          <p:nvPr>
            <p:extLst>
              <p:ext uri="{D42A27DB-BD31-4B8C-83A1-F6EECF244321}">
                <p14:modId xmlns:p14="http://schemas.microsoft.com/office/powerpoint/2010/main" val="2717445434"/>
              </p:ext>
            </p:extLst>
          </p:nvPr>
        </p:nvGraphicFramePr>
        <p:xfrm>
          <a:off x="-1501432" y="840545"/>
          <a:ext cx="8989254" cy="5176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A yellow and purple label&#10;&#10;Description automatically generated">
            <a:extLst>
              <a:ext uri="{FF2B5EF4-FFF2-40B4-BE49-F238E27FC236}">
                <a16:creationId xmlns:a16="http://schemas.microsoft.com/office/drawing/2014/main" id="{373F74A2-0EB7-B9A4-DEA3-412040490949}"/>
              </a:ext>
            </a:extLst>
          </p:cNvPr>
          <p:cNvPicPr>
            <a:picLocks noChangeAspect="1"/>
          </p:cNvPicPr>
          <p:nvPr/>
        </p:nvPicPr>
        <p:blipFill>
          <a:blip r:embed="rId7"/>
          <a:stretch>
            <a:fillRect/>
          </a:stretch>
        </p:blipFill>
        <p:spPr>
          <a:xfrm>
            <a:off x="419100" y="925413"/>
            <a:ext cx="1022782" cy="455244"/>
          </a:xfrm>
          <a:prstGeom prst="rect">
            <a:avLst/>
          </a:prstGeom>
        </p:spPr>
      </p:pic>
      <p:pic>
        <p:nvPicPr>
          <p:cNvPr id="9" name="Picture 8">
            <a:extLst>
              <a:ext uri="{FF2B5EF4-FFF2-40B4-BE49-F238E27FC236}">
                <a16:creationId xmlns:a16="http://schemas.microsoft.com/office/drawing/2014/main" id="{E712065E-5BDF-5F8B-EAF0-D5B618149F89}"/>
              </a:ext>
            </a:extLst>
          </p:cNvPr>
          <p:cNvPicPr>
            <a:picLocks noChangeAspect="1"/>
          </p:cNvPicPr>
          <p:nvPr/>
        </p:nvPicPr>
        <p:blipFill>
          <a:blip r:embed="rId8"/>
          <a:stretch>
            <a:fillRect/>
          </a:stretch>
        </p:blipFill>
        <p:spPr>
          <a:xfrm>
            <a:off x="8801099" y="1309908"/>
            <a:ext cx="3143629" cy="2276031"/>
          </a:xfrm>
          <a:prstGeom prst="rect">
            <a:avLst/>
          </a:prstGeom>
        </p:spPr>
      </p:pic>
      <p:sp>
        <p:nvSpPr>
          <p:cNvPr id="10" name="TextBox 9">
            <a:extLst>
              <a:ext uri="{FF2B5EF4-FFF2-40B4-BE49-F238E27FC236}">
                <a16:creationId xmlns:a16="http://schemas.microsoft.com/office/drawing/2014/main" id="{2DB4DEC0-60AC-C97D-9F19-3F6C0CA6DC16}"/>
              </a:ext>
            </a:extLst>
          </p:cNvPr>
          <p:cNvSpPr txBox="1"/>
          <p:nvPr/>
        </p:nvSpPr>
        <p:spPr>
          <a:xfrm>
            <a:off x="7294768" y="3585939"/>
            <a:ext cx="4750125" cy="3108543"/>
          </a:xfrm>
          <a:prstGeom prst="rect">
            <a:avLst/>
          </a:prstGeom>
          <a:noFill/>
        </p:spPr>
        <p:txBody>
          <a:bodyPr wrap="square" rtlCol="0">
            <a:spAutoFit/>
          </a:bodyPr>
          <a:lstStyle/>
          <a:p>
            <a:r>
              <a:rPr lang="en-US" sz="1600" i="1" dirty="0">
                <a:latin typeface="Poppins" panose="00000500000000000000" pitchFamily="2" charset="0"/>
                <a:cs typeface="Poppins" panose="00000500000000000000" pitchFamily="2" charset="0"/>
              </a:rPr>
              <a:t>Many thanks to Mr. Ramesh for providing me opportunity to work for his store. I am grateful for his constant support.</a:t>
            </a:r>
            <a:br>
              <a:rPr lang="en-US" sz="1600" i="1" dirty="0">
                <a:latin typeface="Poppins" panose="00000500000000000000" pitchFamily="2" charset="0"/>
                <a:cs typeface="Poppins" panose="00000500000000000000" pitchFamily="2" charset="0"/>
              </a:rPr>
            </a:br>
            <a:br>
              <a:rPr lang="en-US" sz="1600" i="1" dirty="0">
                <a:latin typeface="Poppins" panose="00000500000000000000" pitchFamily="2" charset="0"/>
                <a:cs typeface="Poppins" panose="00000500000000000000" pitchFamily="2" charset="0"/>
              </a:rPr>
            </a:br>
            <a:r>
              <a:rPr lang="en-US" sz="1600" i="1" dirty="0">
                <a:latin typeface="Poppins" panose="00000500000000000000" pitchFamily="2" charset="0"/>
                <a:cs typeface="Poppins" panose="00000500000000000000" pitchFamily="2" charset="0"/>
              </a:rPr>
              <a:t>Last but not the least, I am  thankful to IIT-Madras from the core of my heart for bringing up this course as this project instilled confidence in me to solve real world problems. </a:t>
            </a:r>
            <a:br>
              <a:rPr lang="en-US" sz="1600" i="1" dirty="0">
                <a:latin typeface="Poppins" panose="00000500000000000000" pitchFamily="2" charset="0"/>
                <a:cs typeface="Poppins" panose="00000500000000000000" pitchFamily="2" charset="0"/>
              </a:rPr>
            </a:br>
            <a:br>
              <a:rPr lang="en-US" sz="1400" i="1" dirty="0">
                <a:latin typeface="Poppins" panose="00000500000000000000" pitchFamily="2" charset="0"/>
                <a:cs typeface="Poppins" panose="00000500000000000000" pitchFamily="2" charset="0"/>
              </a:rPr>
            </a:br>
            <a:r>
              <a:rPr lang="en-US" sz="1400" i="1" dirty="0">
                <a:latin typeface="Poppins" panose="00000500000000000000" pitchFamily="2" charset="0"/>
                <a:cs typeface="Poppins" panose="00000500000000000000" pitchFamily="2" charset="0"/>
              </a:rPr>
              <a:t>                                                  </a:t>
            </a:r>
            <a:r>
              <a:rPr lang="en-US" sz="1600" i="1" dirty="0">
                <a:solidFill>
                  <a:schemeClr val="accent4">
                    <a:lumMod val="75000"/>
                  </a:schemeClr>
                </a:solidFill>
                <a:latin typeface="Poppins" panose="00000500000000000000" pitchFamily="2" charset="0"/>
                <a:cs typeface="Poppins" panose="00000500000000000000" pitchFamily="2" charset="0"/>
              </a:rPr>
              <a:t>Thank you!...</a:t>
            </a:r>
            <a:br>
              <a:rPr lang="en-US" sz="1400" b="1" i="1" dirty="0">
                <a:latin typeface="Poppins" panose="00000500000000000000" pitchFamily="2" charset="0"/>
                <a:cs typeface="Poppins" panose="00000500000000000000" pitchFamily="2" charset="0"/>
              </a:rPr>
            </a:br>
            <a:endParaRPr lang="en-IN" sz="1600" i="1" dirty="0">
              <a:latin typeface="Poppins" panose="00000500000000000000" pitchFamily="2" charset="0"/>
              <a:cs typeface="Poppins" panose="00000500000000000000" pitchFamily="2" charset="0"/>
            </a:endParaRPr>
          </a:p>
        </p:txBody>
      </p:sp>
      <p:cxnSp>
        <p:nvCxnSpPr>
          <p:cNvPr id="12" name="Straight Connector 11">
            <a:extLst>
              <a:ext uri="{FF2B5EF4-FFF2-40B4-BE49-F238E27FC236}">
                <a16:creationId xmlns:a16="http://schemas.microsoft.com/office/drawing/2014/main" id="{39E6E8F3-9536-092C-9B61-805F3AFEC511}"/>
              </a:ext>
            </a:extLst>
          </p:cNvPr>
          <p:cNvCxnSpPr/>
          <p:nvPr/>
        </p:nvCxnSpPr>
        <p:spPr>
          <a:xfrm>
            <a:off x="7391400" y="5934075"/>
            <a:ext cx="4653493" cy="0"/>
          </a:xfrm>
          <a:prstGeom prst="line">
            <a:avLst/>
          </a:prstGeom>
          <a:ln/>
        </p:spPr>
        <p:style>
          <a:lnRef idx="3">
            <a:schemeClr val="accent6"/>
          </a:lnRef>
          <a:fillRef idx="0">
            <a:schemeClr val="accent6"/>
          </a:fillRef>
          <a:effectRef idx="2">
            <a:schemeClr val="accent6"/>
          </a:effectRef>
          <a:fontRef idx="minor">
            <a:schemeClr val="tx1"/>
          </a:fontRef>
        </p:style>
      </p:cxnSp>
      <p:sp>
        <p:nvSpPr>
          <p:cNvPr id="2" name="Slide Number Placeholder 1">
            <a:extLst>
              <a:ext uri="{FF2B5EF4-FFF2-40B4-BE49-F238E27FC236}">
                <a16:creationId xmlns:a16="http://schemas.microsoft.com/office/drawing/2014/main" id="{8E976EF8-5B72-C20A-BAC5-40F1D97FE045}"/>
              </a:ext>
            </a:extLst>
          </p:cNvPr>
          <p:cNvSpPr>
            <a:spLocks noGrp="1"/>
          </p:cNvSpPr>
          <p:nvPr>
            <p:ph type="sldNum" sz="quarter" idx="12"/>
          </p:nvPr>
        </p:nvSpPr>
        <p:spPr/>
        <p:txBody>
          <a:bodyPr/>
          <a:lstStyle/>
          <a:p>
            <a:fld id="{8F2685B0-714C-409F-B93B-E09AA76E456B}" type="slidenum">
              <a:rPr lang="en-IN" smtClean="0"/>
              <a:pPr/>
              <a:t>10</a:t>
            </a:fld>
            <a:r>
              <a:rPr lang="en-IN"/>
              <a:t>/10</a:t>
            </a:r>
            <a:endParaRPr lang="en-IN" dirty="0"/>
          </a:p>
        </p:txBody>
      </p:sp>
      <p:pic>
        <p:nvPicPr>
          <p:cNvPr id="3" name="Picture 2">
            <a:extLst>
              <a:ext uri="{FF2B5EF4-FFF2-40B4-BE49-F238E27FC236}">
                <a16:creationId xmlns:a16="http://schemas.microsoft.com/office/drawing/2014/main" id="{67E99AA0-BD8C-3B03-FF5C-0FB91A9C9B5D}"/>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backgroundMark x1="22969" y1="77283" x2="22969" y2="77283"/>
                        <a14:backgroundMark x1="24531" y1="80094" x2="24531" y2="80094"/>
                        <a14:backgroundMark x1="40781" y1="75878" x2="40781" y2="75878"/>
                      </a14:backgroundRemoval>
                    </a14:imgEffect>
                  </a14:imgLayer>
                </a14:imgProps>
              </a:ext>
            </a:extLst>
          </a:blip>
          <a:srcRect l="8589" t="16688" r="44568" b="20490"/>
          <a:stretch/>
        </p:blipFill>
        <p:spPr>
          <a:xfrm>
            <a:off x="11272884" y="5992054"/>
            <a:ext cx="350792" cy="313880"/>
          </a:xfrm>
          <a:prstGeom prst="rect">
            <a:avLst/>
          </a:prstGeom>
        </p:spPr>
      </p:pic>
    </p:spTree>
    <p:extLst>
      <p:ext uri="{BB962C8B-B14F-4D97-AF65-F5344CB8AC3E}">
        <p14:creationId xmlns:p14="http://schemas.microsoft.com/office/powerpoint/2010/main" val="395107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775FA182-9C95-F19D-A919-3267F9B62ECD}"/>
              </a:ext>
            </a:extLst>
          </p:cNvPr>
          <p:cNvGraphicFramePr/>
          <p:nvPr>
            <p:extLst>
              <p:ext uri="{D42A27DB-BD31-4B8C-83A1-F6EECF244321}">
                <p14:modId xmlns:p14="http://schemas.microsoft.com/office/powerpoint/2010/main" val="1127545426"/>
              </p:ext>
            </p:extLst>
          </p:nvPr>
        </p:nvGraphicFramePr>
        <p:xfrm>
          <a:off x="-1139482" y="840545"/>
          <a:ext cx="8989254" cy="5176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C85D8461-35BE-58F5-2F69-74E17145192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163" b="93308" l="9753" r="89973">
                        <a14:foregroundMark x1="50687" y1="5163" x2="50687" y2="5163"/>
                        <a14:foregroundMark x1="30220" y1="18929" x2="30220" y2="18929"/>
                        <a14:foregroundMark x1="28159" y1="22371" x2="28159" y2="22371"/>
                        <a14:foregroundMark x1="28022" y1="28872" x2="28022" y2="28872"/>
                        <a14:foregroundMark x1="69643" y1="18164" x2="69643" y2="18164"/>
                        <a14:foregroundMark x1="71841" y1="21224" x2="71841" y2="21224"/>
                        <a14:foregroundMark x1="62088" y1="90249" x2="62088" y2="90249"/>
                        <a14:foregroundMark x1="56044" y1="91587" x2="56044" y2="91587"/>
                        <a14:foregroundMark x1="45879" y1="89866" x2="45879" y2="89866"/>
                        <a14:foregroundMark x1="35989" y1="91396" x2="35989" y2="91396"/>
                        <a14:foregroundMark x1="41621" y1="91396" x2="41621" y2="91396"/>
                        <a14:foregroundMark x1="51511" y1="93308" x2="51511" y2="93308"/>
                        <a14:foregroundMark x1="61951" y1="74952" x2="61951" y2="74952"/>
                        <a14:foregroundMark x1="61951" y1="58891" x2="61951" y2="58891"/>
                        <a14:foregroundMark x1="62088" y1="43021" x2="62088" y2="43021"/>
                        <a14:foregroundMark x1="44505" y1="39006" x2="44505" y2="39006"/>
                        <a14:foregroundMark x1="42857" y1="41874" x2="42857" y2="41874"/>
                        <a14:foregroundMark x1="41071" y1="44359" x2="41071" y2="44359"/>
                        <a14:foregroundMark x1="41071" y1="44359" x2="41071" y2="44359"/>
                        <a14:foregroundMark x1="41346" y1="42639" x2="41346" y2="42639"/>
                        <a14:foregroundMark x1="43407" y1="55449" x2="43407" y2="55449"/>
                        <a14:foregroundMark x1="41758" y1="74379" x2="41758" y2="74379"/>
                        <a14:foregroundMark x1="34753" y1="70937" x2="34753" y2="70937"/>
                      </a14:backgroundRemoval>
                    </a14:imgEffect>
                  </a14:imgLayer>
                </a14:imgProps>
              </a:ext>
            </a:extLst>
          </a:blip>
          <a:stretch>
            <a:fillRect/>
          </a:stretch>
        </p:blipFill>
        <p:spPr>
          <a:xfrm>
            <a:off x="473494" y="804762"/>
            <a:ext cx="1117875" cy="803089"/>
          </a:xfrm>
          <a:prstGeom prst="rect">
            <a:avLst/>
          </a:prstGeom>
        </p:spPr>
      </p:pic>
      <p:sp>
        <p:nvSpPr>
          <p:cNvPr id="2" name="Slide Number Placeholder 1">
            <a:extLst>
              <a:ext uri="{FF2B5EF4-FFF2-40B4-BE49-F238E27FC236}">
                <a16:creationId xmlns:a16="http://schemas.microsoft.com/office/drawing/2014/main" id="{26FB08E7-744C-4C4C-74CD-8EBE724AC8A1}"/>
              </a:ext>
            </a:extLst>
          </p:cNvPr>
          <p:cNvSpPr>
            <a:spLocks noGrp="1"/>
          </p:cNvSpPr>
          <p:nvPr>
            <p:ph type="sldNum" sz="quarter" idx="12"/>
          </p:nvPr>
        </p:nvSpPr>
        <p:spPr/>
        <p:txBody>
          <a:bodyPr/>
          <a:lstStyle/>
          <a:p>
            <a:fld id="{8F2685B0-714C-409F-B93B-E09AA76E456B}" type="slidenum">
              <a:rPr lang="en-IN" smtClean="0"/>
              <a:pPr/>
              <a:t>2</a:t>
            </a:fld>
            <a:r>
              <a:rPr lang="en-IN"/>
              <a:t>/10</a:t>
            </a:r>
            <a:endParaRPr lang="en-IN" dirty="0"/>
          </a:p>
        </p:txBody>
      </p:sp>
    </p:spTree>
    <p:extLst>
      <p:ext uri="{BB962C8B-B14F-4D97-AF65-F5344CB8AC3E}">
        <p14:creationId xmlns:p14="http://schemas.microsoft.com/office/powerpoint/2010/main" val="1191377285"/>
      </p:ext>
    </p:extLst>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259AD6-D480-8577-4FBC-F632E5180341}"/>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200000"/>
                    </a14:imgEffect>
                    <a14:imgEffect>
                      <a14:brightnessContrast bright="20000" contrast="-40000"/>
                    </a14:imgEffect>
                  </a14:imgLayer>
                </a14:imgProps>
              </a:ext>
              <a:ext uri="{28A0092B-C50C-407E-A947-70E740481C1C}">
                <a14:useLocalDpi xmlns:a14="http://schemas.microsoft.com/office/drawing/2010/main" val="0"/>
              </a:ext>
            </a:extLst>
          </a:blip>
          <a:srcRect l="24844" r="19180"/>
          <a:stretch/>
        </p:blipFill>
        <p:spPr bwMode="auto">
          <a:xfrm rot="5400000">
            <a:off x="8261705" y="1120696"/>
            <a:ext cx="3124476" cy="4186895"/>
          </a:xfrm>
          <a:prstGeom prst="round2DiagRect">
            <a:avLst>
              <a:gd name="adj1" fmla="val 9881"/>
              <a:gd name="adj2" fmla="val 0"/>
            </a:avLst>
          </a:prstGeom>
          <a:ln w="127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
        <p:nvSpPr>
          <p:cNvPr id="5" name="Rectangle: Rounded Corners 4">
            <a:extLst>
              <a:ext uri="{FF2B5EF4-FFF2-40B4-BE49-F238E27FC236}">
                <a16:creationId xmlns:a16="http://schemas.microsoft.com/office/drawing/2014/main" id="{6DD09247-B71F-B68F-179D-0E64878C0A9E}"/>
              </a:ext>
            </a:extLst>
          </p:cNvPr>
          <p:cNvSpPr/>
          <p:nvPr/>
        </p:nvSpPr>
        <p:spPr>
          <a:xfrm>
            <a:off x="239147" y="371747"/>
            <a:ext cx="6075927" cy="592936"/>
          </a:xfrm>
          <a:prstGeom prst="roundRect">
            <a:avLst/>
          </a:prstGeom>
          <a:solidFill>
            <a:schemeClr val="tx1"/>
          </a:solidFill>
        </p:spPr>
        <p:style>
          <a:lnRef idx="0">
            <a:schemeClr val="accent2"/>
          </a:lnRef>
          <a:fillRef idx="3">
            <a:schemeClr val="accent2"/>
          </a:fillRef>
          <a:effectRef idx="3">
            <a:schemeClr val="accent2"/>
          </a:effectRef>
          <a:fontRef idx="minor">
            <a:schemeClr val="lt1"/>
          </a:fontRef>
        </p:style>
        <p:txBody>
          <a:bodyPr lIns="0" tIns="0" rIns="0" bIns="0" rtlCol="0" anchor="ctr"/>
          <a:lstStyle/>
          <a:p>
            <a:r>
              <a:rPr lang="en-US" sz="3600" dirty="0">
                <a:solidFill>
                  <a:schemeClr val="bg1"/>
                </a:solidFill>
                <a:latin typeface="Poppins" panose="00000500000000000000" pitchFamily="2" charset="0"/>
                <a:cs typeface="Poppins" panose="00000500000000000000" pitchFamily="2" charset="0"/>
              </a:rPr>
              <a:t>      01. Executive Summary</a:t>
            </a:r>
            <a:endParaRPr lang="en-IN" sz="3600" dirty="0">
              <a:solidFill>
                <a:schemeClr val="bg1"/>
              </a:solidFill>
              <a:latin typeface="Poppins" panose="00000500000000000000" pitchFamily="2" charset="0"/>
              <a:cs typeface="Poppins" panose="00000500000000000000" pitchFamily="2" charset="0"/>
            </a:endParaRPr>
          </a:p>
        </p:txBody>
      </p:sp>
      <p:sp>
        <p:nvSpPr>
          <p:cNvPr id="6" name="Rectangle: Rounded Corners 5">
            <a:extLst>
              <a:ext uri="{FF2B5EF4-FFF2-40B4-BE49-F238E27FC236}">
                <a16:creationId xmlns:a16="http://schemas.microsoft.com/office/drawing/2014/main" id="{B9BF9E9B-03CB-5E7F-F2EB-121E9BCE5694}"/>
              </a:ext>
            </a:extLst>
          </p:cNvPr>
          <p:cNvSpPr/>
          <p:nvPr/>
        </p:nvSpPr>
        <p:spPr>
          <a:xfrm>
            <a:off x="239148" y="1651905"/>
            <a:ext cx="7329269" cy="3932969"/>
          </a:xfrm>
          <a:prstGeom prst="roundRect">
            <a:avLst>
              <a:gd name="adj" fmla="val 2857"/>
            </a:avLst>
          </a:prstGeom>
          <a:solidFill>
            <a:schemeClr val="tx1"/>
          </a:solidFill>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l"/>
            <a:r>
              <a:rPr lang="en-US" sz="2000" i="0" dirty="0">
                <a:solidFill>
                  <a:srgbClr val="0D0D0D"/>
                </a:solidFill>
                <a:effectLst/>
                <a:latin typeface="Epilogue" panose="020B0604020202020204" charset="0"/>
                <a:cs typeface="Poppins" panose="00000500000000000000" pitchFamily="2" charset="0"/>
              </a:rPr>
              <a:t>The medium-sized general-purpose departmental store, founded by Mr. Ramesh Yadav in the year 2017, primarily offers a wide array of everyday essentials such as cereals, grains, pulses, oils, milk, and dairy products.</a:t>
            </a:r>
          </a:p>
          <a:p>
            <a:pPr algn="l"/>
            <a:endParaRPr lang="en-US" sz="2000" i="0" dirty="0">
              <a:solidFill>
                <a:srgbClr val="0D0D0D"/>
              </a:solidFill>
              <a:effectLst/>
              <a:latin typeface="Epilogue" panose="020B0604020202020204" charset="0"/>
              <a:cs typeface="Poppins" panose="00000500000000000000" pitchFamily="2" charset="0"/>
            </a:endParaRPr>
          </a:p>
          <a:p>
            <a:pPr algn="l"/>
            <a:r>
              <a:rPr lang="en-US" sz="2000" i="0" dirty="0">
                <a:solidFill>
                  <a:srgbClr val="0D0D0D"/>
                </a:solidFill>
                <a:effectLst/>
                <a:latin typeface="Epilogue" panose="020B0604020202020204" charset="0"/>
                <a:cs typeface="Poppins" panose="00000500000000000000" pitchFamily="2" charset="0"/>
              </a:rPr>
              <a:t>Regrettably, the store has been grappling with difficulties pertaining to:</a:t>
            </a:r>
          </a:p>
          <a:p>
            <a:pPr lvl="1">
              <a:buFont typeface="+mj-lt"/>
              <a:buAutoNum type="arabicPeriod"/>
            </a:pPr>
            <a:r>
              <a:rPr lang="en-US" sz="2000" i="0" dirty="0">
                <a:solidFill>
                  <a:srgbClr val="0D0D0D"/>
                </a:solidFill>
                <a:effectLst/>
                <a:latin typeface="Epilogue" panose="020B0604020202020204" charset="0"/>
                <a:cs typeface="Poppins" panose="00000500000000000000" pitchFamily="2" charset="0"/>
              </a:rPr>
              <a:t> </a:t>
            </a:r>
            <a:r>
              <a:rPr lang="en-US" sz="2000" i="0" u="sng" dirty="0">
                <a:solidFill>
                  <a:srgbClr val="0D0D0D"/>
                </a:solidFill>
                <a:effectLst/>
                <a:latin typeface="Epilogue" panose="020B0604020202020204" charset="0"/>
                <a:cs typeface="Poppins" panose="00000500000000000000" pitchFamily="2" charset="0"/>
              </a:rPr>
              <a:t>Financial Performance:</a:t>
            </a:r>
            <a:r>
              <a:rPr lang="en-US" sz="2000" i="0" dirty="0">
                <a:solidFill>
                  <a:srgbClr val="0D0D0D"/>
                </a:solidFill>
                <a:effectLst/>
                <a:latin typeface="Epilogue" panose="020B0604020202020204" charset="0"/>
                <a:cs typeface="Poppins" panose="00000500000000000000" pitchFamily="2" charset="0"/>
              </a:rPr>
              <a:t> The store has faced hurdles in sustaining profitability and achieving desired sales targets.</a:t>
            </a:r>
          </a:p>
          <a:p>
            <a:pPr lvl="1">
              <a:buFont typeface="+mj-lt"/>
              <a:buAutoNum type="arabicPeriod"/>
            </a:pPr>
            <a:r>
              <a:rPr lang="en-US" sz="2000" i="0" dirty="0">
                <a:solidFill>
                  <a:srgbClr val="0D0D0D"/>
                </a:solidFill>
                <a:effectLst/>
                <a:latin typeface="Epilogue" panose="020B0604020202020204" charset="0"/>
                <a:cs typeface="Poppins" panose="00000500000000000000" pitchFamily="2" charset="0"/>
              </a:rPr>
              <a:t> </a:t>
            </a:r>
            <a:r>
              <a:rPr lang="en-US" sz="2000" u="sng" dirty="0">
                <a:solidFill>
                  <a:srgbClr val="0D0D0D"/>
                </a:solidFill>
                <a:effectLst/>
                <a:latin typeface="Epilogue" panose="020B0604020202020204" charset="0"/>
                <a:cs typeface="Poppins" panose="00000500000000000000" pitchFamily="2" charset="0"/>
              </a:rPr>
              <a:t>Inventory Control:</a:t>
            </a:r>
            <a:r>
              <a:rPr lang="en-US" sz="2000" i="0" dirty="0">
                <a:solidFill>
                  <a:srgbClr val="0D0D0D"/>
                </a:solidFill>
                <a:effectLst/>
                <a:latin typeface="Epilogue" panose="020B0604020202020204" charset="0"/>
                <a:cs typeface="Poppins" panose="00000500000000000000" pitchFamily="2" charset="0"/>
              </a:rPr>
              <a:t> Challenges have arisen concerning the effective management and optimization of inventory levels to meet customer demand efficiently.</a:t>
            </a:r>
          </a:p>
        </p:txBody>
      </p:sp>
      <p:pic>
        <p:nvPicPr>
          <p:cNvPr id="2" name="Picture 1">
            <a:extLst>
              <a:ext uri="{FF2B5EF4-FFF2-40B4-BE49-F238E27FC236}">
                <a16:creationId xmlns:a16="http://schemas.microsoft.com/office/drawing/2014/main" id="{F25209E9-9423-9F50-8084-B383BC45AFF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730" b="89865" l="9143" r="90857">
                        <a14:foregroundMark x1="22857" y1="16216" x2="22857" y2="16216"/>
                        <a14:foregroundMark x1="25714" y1="21622" x2="25714" y2="21622"/>
                        <a14:foregroundMark x1="17714" y1="10135" x2="17714" y2="10135"/>
                        <a14:foregroundMark x1="21714" y1="5405" x2="21714" y2="5405"/>
                        <a14:foregroundMark x1="20571" y1="6081" x2="20571" y2="6081"/>
                        <a14:foregroundMark x1="12571" y1="37162" x2="12571" y2="37162"/>
                        <a14:foregroundMark x1="48571" y1="35135" x2="48571" y2="35135"/>
                        <a14:foregroundMark x1="52571" y1="35135" x2="52571" y2="35135"/>
                        <a14:foregroundMark x1="49714" y1="35811" x2="49714" y2="35811"/>
                        <a14:foregroundMark x1="50286" y1="35811" x2="50286" y2="35811"/>
                        <a14:foregroundMark x1="54286" y1="35811" x2="54286" y2="35811"/>
                        <a14:foregroundMark x1="55429" y1="35811" x2="55429" y2="35811"/>
                        <a14:foregroundMark x1="55429" y1="37162" x2="55429" y2="37162"/>
                        <a14:foregroundMark x1="45714" y1="45946" x2="45714" y2="45946"/>
                        <a14:foregroundMark x1="55429" y1="45270" x2="55429" y2="45270"/>
                        <a14:foregroundMark x1="42857" y1="53378" x2="42857" y2="53378"/>
                        <a14:foregroundMark x1="37714" y1="35135" x2="37714" y2="35135"/>
                        <a14:foregroundMark x1="51429" y1="35811" x2="51429" y2="35811"/>
                        <a14:foregroundMark x1="55429" y1="50000" x2="55429" y2="50000"/>
                        <a14:foregroundMark x1="44571" y1="50000" x2="44571" y2="50000"/>
                        <a14:foregroundMark x1="58286" y1="52027" x2="58286" y2="52027"/>
                        <a14:foregroundMark x1="74857" y1="48649" x2="74857" y2="48649"/>
                        <a14:foregroundMark x1="77143" y1="47297" x2="77143" y2="47297"/>
                        <a14:foregroundMark x1="87429" y1="62838" x2="87429" y2="62838"/>
                        <a14:foregroundMark x1="90857" y1="64189" x2="90857" y2="64189"/>
                        <a14:foregroundMark x1="15429" y1="81757" x2="15429" y2="81757"/>
                        <a14:foregroundMark x1="48571" y1="34459" x2="48571" y2="34459"/>
                        <a14:backgroundMark x1="21714" y1="4054" x2="21714" y2="4054"/>
                        <a14:backgroundMark x1="20000" y1="5405" x2="20000" y2="5405"/>
                        <a14:backgroundMark x1="48571" y1="33784" x2="48571" y2="33784"/>
                        <a14:backgroundMark x1="52571" y1="33784" x2="52571" y2="33784"/>
                      </a14:backgroundRemoval>
                    </a14:imgEffect>
                  </a14:imgLayer>
                </a14:imgProps>
              </a:ext>
            </a:extLst>
          </a:blip>
          <a:stretch>
            <a:fillRect/>
          </a:stretch>
        </p:blipFill>
        <p:spPr>
          <a:xfrm>
            <a:off x="239148" y="357308"/>
            <a:ext cx="706917" cy="597850"/>
          </a:xfrm>
          <a:prstGeom prst="rect">
            <a:avLst/>
          </a:prstGeom>
        </p:spPr>
      </p:pic>
      <p:sp>
        <p:nvSpPr>
          <p:cNvPr id="3" name="Slide Number Placeholder 2">
            <a:extLst>
              <a:ext uri="{FF2B5EF4-FFF2-40B4-BE49-F238E27FC236}">
                <a16:creationId xmlns:a16="http://schemas.microsoft.com/office/drawing/2014/main" id="{921FECC1-26C3-3DF6-CAC9-7AB047E30154}"/>
              </a:ext>
            </a:extLst>
          </p:cNvPr>
          <p:cNvSpPr>
            <a:spLocks noGrp="1"/>
          </p:cNvSpPr>
          <p:nvPr>
            <p:ph type="sldNum" sz="quarter" idx="12"/>
          </p:nvPr>
        </p:nvSpPr>
        <p:spPr/>
        <p:txBody>
          <a:bodyPr/>
          <a:lstStyle/>
          <a:p>
            <a:fld id="{8F2685B0-714C-409F-B93B-E09AA76E456B}" type="slidenum">
              <a:rPr lang="en-IN" smtClean="0"/>
              <a:pPr/>
              <a:t>3</a:t>
            </a:fld>
            <a:r>
              <a:rPr lang="en-IN"/>
              <a:t>/10</a:t>
            </a:r>
            <a:endParaRPr lang="en-IN" dirty="0"/>
          </a:p>
        </p:txBody>
      </p:sp>
    </p:spTree>
    <p:extLst>
      <p:ext uri="{BB962C8B-B14F-4D97-AF65-F5344CB8AC3E}">
        <p14:creationId xmlns:p14="http://schemas.microsoft.com/office/powerpoint/2010/main" val="257180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DD09247-B71F-B68F-179D-0E64878C0A9E}"/>
              </a:ext>
            </a:extLst>
          </p:cNvPr>
          <p:cNvSpPr/>
          <p:nvPr/>
        </p:nvSpPr>
        <p:spPr>
          <a:xfrm>
            <a:off x="239148" y="371747"/>
            <a:ext cx="7761852" cy="592936"/>
          </a:xfrm>
          <a:prstGeom prst="roundRect">
            <a:avLst/>
          </a:prstGeom>
          <a:solidFill>
            <a:schemeClr val="tx1"/>
          </a:solidFill>
        </p:spPr>
        <p:style>
          <a:lnRef idx="0">
            <a:schemeClr val="accent2"/>
          </a:lnRef>
          <a:fillRef idx="3">
            <a:schemeClr val="accent2"/>
          </a:fillRef>
          <a:effectRef idx="3">
            <a:schemeClr val="accent2"/>
          </a:effectRef>
          <a:fontRef idx="minor">
            <a:schemeClr val="lt1"/>
          </a:fontRef>
        </p:style>
        <p:txBody>
          <a:bodyPr lIns="0" tIns="0" rIns="0" bIns="0" rtlCol="0" anchor="ctr"/>
          <a:lstStyle/>
          <a:p>
            <a:r>
              <a:rPr lang="en-US" sz="3600" dirty="0">
                <a:solidFill>
                  <a:schemeClr val="bg1"/>
                </a:solidFill>
                <a:latin typeface="Poppins" panose="00000500000000000000" pitchFamily="2" charset="0"/>
                <a:cs typeface="Poppins" panose="00000500000000000000" pitchFamily="2" charset="0"/>
              </a:rPr>
              <a:t>      02. Data collection &amp; cleaning</a:t>
            </a:r>
            <a:endParaRPr lang="en-IN" sz="3600" dirty="0">
              <a:solidFill>
                <a:schemeClr val="bg1"/>
              </a:solidFill>
              <a:latin typeface="Poppins" panose="00000500000000000000" pitchFamily="2" charset="0"/>
              <a:cs typeface="Poppins" panose="00000500000000000000" pitchFamily="2" charset="0"/>
            </a:endParaRPr>
          </a:p>
        </p:txBody>
      </p:sp>
      <p:sp>
        <p:nvSpPr>
          <p:cNvPr id="6" name="Rectangle: Rounded Corners 5">
            <a:extLst>
              <a:ext uri="{FF2B5EF4-FFF2-40B4-BE49-F238E27FC236}">
                <a16:creationId xmlns:a16="http://schemas.microsoft.com/office/drawing/2014/main" id="{B9BF9E9B-03CB-5E7F-F2EB-121E9BCE5694}"/>
              </a:ext>
            </a:extLst>
          </p:cNvPr>
          <p:cNvSpPr/>
          <p:nvPr/>
        </p:nvSpPr>
        <p:spPr>
          <a:xfrm>
            <a:off x="239148" y="1651905"/>
            <a:ext cx="7329269" cy="3932969"/>
          </a:xfrm>
          <a:prstGeom prst="roundRect">
            <a:avLst>
              <a:gd name="adj" fmla="val 2857"/>
            </a:avLst>
          </a:prstGeom>
          <a:solidFill>
            <a:schemeClr val="tx1"/>
          </a:solidFill>
        </p:spPr>
        <p:style>
          <a:lnRef idx="0">
            <a:schemeClr val="accent2"/>
          </a:lnRef>
          <a:fillRef idx="3">
            <a:schemeClr val="accent2"/>
          </a:fillRef>
          <a:effectRef idx="3">
            <a:schemeClr val="accent2"/>
          </a:effectRef>
          <a:fontRef idx="minor">
            <a:schemeClr val="lt1"/>
          </a:fontRef>
        </p:style>
        <p:txBody>
          <a:bodyPr lIns="0" tIns="0" rIns="0" bIns="0" rtlCol="0" anchor="ctr"/>
          <a:lstStyle/>
          <a:p>
            <a:pPr marL="342900" indent="-342900">
              <a:buFont typeface="Wingdings" panose="05000000000000000000" pitchFamily="2" charset="2"/>
              <a:buChar char="v"/>
            </a:pPr>
            <a:r>
              <a:rPr lang="en-US" sz="2000" dirty="0">
                <a:solidFill>
                  <a:srgbClr val="0D0D0D"/>
                </a:solidFill>
                <a:latin typeface="Epilogue" panose="020B0604020202020204" charset="0"/>
                <a:cs typeface="Poppins" panose="00000500000000000000" pitchFamily="2" charset="0"/>
              </a:rPr>
              <a:t>To gather data, I conducted daily visits to the store over a span of 31 days, meticulously documenting sales figures, purchase quantities, prices, and inventory levels for 15 selected items.</a:t>
            </a:r>
          </a:p>
          <a:p>
            <a:pPr marL="342900" indent="-342900">
              <a:buFont typeface="Wingdings" panose="05000000000000000000" pitchFamily="2" charset="2"/>
              <a:buChar char="v"/>
            </a:pPr>
            <a:endParaRPr lang="en-US" sz="2000" dirty="0">
              <a:solidFill>
                <a:srgbClr val="0D0D0D"/>
              </a:solidFill>
              <a:latin typeface="Epilogue" panose="020B0604020202020204" charset="0"/>
              <a:cs typeface="Poppins" panose="00000500000000000000" pitchFamily="2" charset="0"/>
            </a:endParaRPr>
          </a:p>
          <a:p>
            <a:pPr marL="342900" indent="-342900">
              <a:buFont typeface="Wingdings" panose="05000000000000000000" pitchFamily="2" charset="2"/>
              <a:buChar char="v"/>
            </a:pPr>
            <a:r>
              <a:rPr lang="en-US" sz="2000" dirty="0">
                <a:solidFill>
                  <a:srgbClr val="0D0D0D"/>
                </a:solidFill>
                <a:latin typeface="Epilogue" panose="020B0604020202020204" charset="0"/>
                <a:cs typeface="Poppins" panose="00000500000000000000" pitchFamily="2" charset="0"/>
              </a:rPr>
              <a:t>Given the raw nature of the primary data collected, I utilized Google Sheets/Excel for data consolidation and cleansing, preparing it for comprehensive analysis and future use.</a:t>
            </a:r>
          </a:p>
        </p:txBody>
      </p:sp>
      <p:pic>
        <p:nvPicPr>
          <p:cNvPr id="2" name="Picture 1">
            <a:extLst>
              <a:ext uri="{FF2B5EF4-FFF2-40B4-BE49-F238E27FC236}">
                <a16:creationId xmlns:a16="http://schemas.microsoft.com/office/drawing/2014/main" id="{1B1C6229-1CF6-F873-1F82-9D388313D3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271" t="51125" r="15472" b="1908"/>
          <a:stretch/>
        </p:blipFill>
        <p:spPr bwMode="auto">
          <a:xfrm rot="5400000">
            <a:off x="8450640" y="2077978"/>
            <a:ext cx="3932970" cy="3080825"/>
          </a:xfrm>
          <a:prstGeom prst="round2DiagRect">
            <a:avLst>
              <a:gd name="adj1" fmla="val 9881"/>
              <a:gd name="adj2" fmla="val 0"/>
            </a:avLst>
          </a:prstGeom>
          <a:ln w="127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E154DBA8-A378-12E9-DF75-97494097CA2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00" b="90500" l="5189" r="94811">
                        <a14:foregroundMark x1="20283" y1="17000" x2="20283" y2="17000"/>
                        <a14:foregroundMark x1="9434" y1="84500" x2="9434" y2="84500"/>
                        <a14:foregroundMark x1="5189" y1="85000" x2="5189" y2="85000"/>
                        <a14:foregroundMark x1="68868" y1="8000" x2="68868" y2="8000"/>
                        <a14:foregroundMark x1="84906" y1="90500" x2="84906" y2="90500"/>
                        <a14:foregroundMark x1="43868" y1="90500" x2="43868" y2="90500"/>
                        <a14:foregroundMark x1="87736" y1="30500" x2="87736" y2="30500"/>
                        <a14:foregroundMark x1="90566" y1="25000" x2="90566" y2="25000"/>
                        <a14:foregroundMark x1="94811" y1="34000" x2="94811" y2="34000"/>
                      </a14:backgroundRemoval>
                    </a14:imgEffect>
                  </a14:imgLayer>
                </a14:imgProps>
              </a:ext>
            </a:extLst>
          </a:blip>
          <a:stretch>
            <a:fillRect/>
          </a:stretch>
        </p:blipFill>
        <p:spPr>
          <a:xfrm>
            <a:off x="309250" y="380374"/>
            <a:ext cx="610223" cy="575682"/>
          </a:xfrm>
          <a:prstGeom prst="rect">
            <a:avLst/>
          </a:prstGeom>
        </p:spPr>
      </p:pic>
      <p:sp>
        <p:nvSpPr>
          <p:cNvPr id="4" name="Slide Number Placeholder 3">
            <a:extLst>
              <a:ext uri="{FF2B5EF4-FFF2-40B4-BE49-F238E27FC236}">
                <a16:creationId xmlns:a16="http://schemas.microsoft.com/office/drawing/2014/main" id="{BA5B5DC2-128C-8972-1B0A-B86CFD65D76F}"/>
              </a:ext>
            </a:extLst>
          </p:cNvPr>
          <p:cNvSpPr>
            <a:spLocks noGrp="1"/>
          </p:cNvSpPr>
          <p:nvPr>
            <p:ph type="sldNum" sz="quarter" idx="12"/>
          </p:nvPr>
        </p:nvSpPr>
        <p:spPr/>
        <p:txBody>
          <a:bodyPr/>
          <a:lstStyle/>
          <a:p>
            <a:fld id="{8F2685B0-714C-409F-B93B-E09AA76E456B}" type="slidenum">
              <a:rPr lang="en-IN" smtClean="0"/>
              <a:pPr/>
              <a:t>4</a:t>
            </a:fld>
            <a:r>
              <a:rPr lang="en-IN"/>
              <a:t>/10</a:t>
            </a:r>
            <a:endParaRPr lang="en-IN" dirty="0"/>
          </a:p>
        </p:txBody>
      </p:sp>
    </p:spTree>
    <p:extLst>
      <p:ext uri="{BB962C8B-B14F-4D97-AF65-F5344CB8AC3E}">
        <p14:creationId xmlns:p14="http://schemas.microsoft.com/office/powerpoint/2010/main" val="3299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DD09247-B71F-B68F-179D-0E64878C0A9E}"/>
              </a:ext>
            </a:extLst>
          </p:cNvPr>
          <p:cNvSpPr/>
          <p:nvPr/>
        </p:nvSpPr>
        <p:spPr>
          <a:xfrm>
            <a:off x="239148" y="371747"/>
            <a:ext cx="7329268" cy="592936"/>
          </a:xfrm>
          <a:prstGeom prst="roundRect">
            <a:avLst/>
          </a:prstGeom>
          <a:solidFill>
            <a:schemeClr val="tx1"/>
          </a:solidFill>
        </p:spPr>
        <p:style>
          <a:lnRef idx="0">
            <a:schemeClr val="accent2"/>
          </a:lnRef>
          <a:fillRef idx="3">
            <a:schemeClr val="accent2"/>
          </a:fillRef>
          <a:effectRef idx="3">
            <a:schemeClr val="accent2"/>
          </a:effectRef>
          <a:fontRef idx="minor">
            <a:schemeClr val="lt1"/>
          </a:fontRef>
        </p:style>
        <p:txBody>
          <a:bodyPr lIns="0" tIns="0" rIns="0" bIns="0" rtlCol="0" anchor="ctr"/>
          <a:lstStyle/>
          <a:p>
            <a:r>
              <a:rPr lang="en-US" sz="3600" dirty="0">
                <a:solidFill>
                  <a:schemeClr val="bg1"/>
                </a:solidFill>
                <a:latin typeface="Poppins" panose="00000500000000000000" pitchFamily="2" charset="0"/>
                <a:cs typeface="Poppins" panose="00000500000000000000" pitchFamily="2" charset="0"/>
              </a:rPr>
              <a:t>      03. Data analysis (3.1 Sales…)</a:t>
            </a:r>
            <a:endParaRPr lang="en-IN" sz="3600" dirty="0">
              <a:solidFill>
                <a:schemeClr val="bg1"/>
              </a:solidFill>
              <a:latin typeface="Poppins" panose="00000500000000000000" pitchFamily="2" charset="0"/>
              <a:cs typeface="Poppins" panose="00000500000000000000" pitchFamily="2" charset="0"/>
            </a:endParaRPr>
          </a:p>
        </p:txBody>
      </p:sp>
      <p:sp>
        <p:nvSpPr>
          <p:cNvPr id="7" name="TextBox 6">
            <a:extLst>
              <a:ext uri="{FF2B5EF4-FFF2-40B4-BE49-F238E27FC236}">
                <a16:creationId xmlns:a16="http://schemas.microsoft.com/office/drawing/2014/main" id="{7ADF6810-1C67-0869-A023-B0B3598FEDC8}"/>
              </a:ext>
            </a:extLst>
          </p:cNvPr>
          <p:cNvSpPr txBox="1"/>
          <p:nvPr/>
        </p:nvSpPr>
        <p:spPr>
          <a:xfrm>
            <a:off x="7903198" y="2067951"/>
            <a:ext cx="3978653" cy="461665"/>
          </a:xfrm>
          <a:prstGeom prst="rect">
            <a:avLst/>
          </a:prstGeom>
          <a:noFill/>
        </p:spPr>
        <p:txBody>
          <a:bodyPr wrap="none" rtlCol="0">
            <a:spAutoFit/>
          </a:bodyPr>
          <a:lstStyle>
            <a:defPPr>
              <a:defRPr lang="en-US"/>
            </a:defPPr>
            <a:lvl1pPr>
              <a:defRPr sz="2400" i="1">
                <a:latin typeface="Epilogue" panose="020B0604020202020204" charset="0"/>
              </a:defRPr>
            </a:lvl1pPr>
          </a:lstStyle>
          <a:p>
            <a:r>
              <a:rPr lang="en-IN" dirty="0"/>
              <a:t>Revenue Trend Over Month</a:t>
            </a:r>
          </a:p>
        </p:txBody>
      </p:sp>
      <p:sp>
        <p:nvSpPr>
          <p:cNvPr id="9" name="TextBox 8">
            <a:extLst>
              <a:ext uri="{FF2B5EF4-FFF2-40B4-BE49-F238E27FC236}">
                <a16:creationId xmlns:a16="http://schemas.microsoft.com/office/drawing/2014/main" id="{E8351CDE-47CD-5F31-BD83-98D18AB2072C}"/>
              </a:ext>
            </a:extLst>
          </p:cNvPr>
          <p:cNvSpPr txBox="1"/>
          <p:nvPr/>
        </p:nvSpPr>
        <p:spPr>
          <a:xfrm>
            <a:off x="310149" y="2067951"/>
            <a:ext cx="4474686" cy="3276282"/>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2000" dirty="0">
                <a:latin typeface="Epilogue" panose="020B0604020202020204" charset="0"/>
              </a:rPr>
              <a:t>Highest revenue generating week : 4</a:t>
            </a:r>
            <a:r>
              <a:rPr lang="en-US" sz="2000" baseline="30000" dirty="0">
                <a:latin typeface="Epilogue" panose="020B0604020202020204" charset="0"/>
              </a:rPr>
              <a:t>th</a:t>
            </a:r>
          </a:p>
          <a:p>
            <a:pPr marL="342900" indent="-342900">
              <a:lnSpc>
                <a:spcPct val="150000"/>
              </a:lnSpc>
              <a:buFont typeface="Arial" panose="020B0604020202020204" pitchFamily="34" charset="0"/>
              <a:buChar char="•"/>
            </a:pPr>
            <a:r>
              <a:rPr lang="en-US" sz="2000" dirty="0">
                <a:latin typeface="Epilogue" panose="020B0604020202020204" charset="0"/>
              </a:rPr>
              <a:t>Average daily revenue : </a:t>
            </a:r>
            <a:r>
              <a:rPr lang="en" sz="2000" dirty="0">
                <a:latin typeface="Epilogue" panose="020B0604020202020204" charset="0"/>
                <a:ea typeface="Times New Roman"/>
                <a:cs typeface="Times New Roman"/>
                <a:sym typeface="Times New Roman"/>
              </a:rPr>
              <a:t>₹ 26,027</a:t>
            </a:r>
          </a:p>
          <a:p>
            <a:pPr marL="342900" indent="-342900">
              <a:lnSpc>
                <a:spcPct val="150000"/>
              </a:lnSpc>
              <a:buFont typeface="Arial" panose="020B0604020202020204" pitchFamily="34" charset="0"/>
              <a:buChar char="•"/>
            </a:pPr>
            <a:r>
              <a:rPr lang="en" sz="2000" dirty="0">
                <a:latin typeface="Epilogue" panose="020B0604020202020204" charset="0"/>
                <a:cs typeface="Times New Roman"/>
                <a:sym typeface="Times New Roman"/>
              </a:rPr>
              <a:t>Minimum revenue : </a:t>
            </a:r>
            <a:r>
              <a:rPr lang="en" sz="2000" dirty="0">
                <a:latin typeface="Epilogue" panose="020B0604020202020204" charset="0"/>
                <a:ea typeface="Times New Roman"/>
                <a:cs typeface="Times New Roman"/>
                <a:sym typeface="Times New Roman"/>
              </a:rPr>
              <a:t>₹ 17,681</a:t>
            </a:r>
            <a:endParaRPr lang="en" sz="2000" dirty="0">
              <a:latin typeface="Epilogue" panose="020B0604020202020204" charset="0"/>
              <a:cs typeface="Times New Roman"/>
              <a:sym typeface="Times New Roman"/>
            </a:endParaRPr>
          </a:p>
          <a:p>
            <a:pPr marL="342900" indent="-342900">
              <a:lnSpc>
                <a:spcPct val="150000"/>
              </a:lnSpc>
              <a:buFont typeface="Arial" panose="020B0604020202020204" pitchFamily="34" charset="0"/>
              <a:buChar char="•"/>
            </a:pPr>
            <a:r>
              <a:rPr lang="en" sz="2000" dirty="0">
                <a:latin typeface="Epilogue" panose="020B0604020202020204" charset="0"/>
                <a:cs typeface="Times New Roman"/>
                <a:sym typeface="Times New Roman"/>
              </a:rPr>
              <a:t>M</a:t>
            </a:r>
            <a:r>
              <a:rPr lang="en-IN" sz="2000" dirty="0">
                <a:latin typeface="Epilogue" panose="020B0604020202020204" charset="0"/>
                <a:cs typeface="Times New Roman"/>
                <a:sym typeface="Times New Roman"/>
              </a:rPr>
              <a:t>a</a:t>
            </a:r>
            <a:r>
              <a:rPr lang="en" sz="2000" dirty="0">
                <a:latin typeface="Epilogue" panose="020B0604020202020204" charset="0"/>
                <a:cs typeface="Times New Roman"/>
                <a:sym typeface="Times New Roman"/>
              </a:rPr>
              <a:t>ximum revenue : </a:t>
            </a:r>
            <a:r>
              <a:rPr lang="en" sz="2000" dirty="0">
                <a:latin typeface="Epilogue" panose="020B0604020202020204" charset="0"/>
                <a:ea typeface="Times New Roman"/>
                <a:cs typeface="Times New Roman"/>
                <a:sym typeface="Times New Roman"/>
              </a:rPr>
              <a:t>₹ 36,439</a:t>
            </a:r>
          </a:p>
          <a:p>
            <a:pPr marL="342900" indent="-342900">
              <a:lnSpc>
                <a:spcPct val="150000"/>
              </a:lnSpc>
              <a:buFont typeface="Arial" panose="020B0604020202020204" pitchFamily="34" charset="0"/>
              <a:buChar char="•"/>
            </a:pPr>
            <a:r>
              <a:rPr lang="en" sz="2000" dirty="0">
                <a:latin typeface="Epilogue" panose="020B0604020202020204" charset="0"/>
                <a:cs typeface="Times New Roman"/>
                <a:sym typeface="Times New Roman"/>
              </a:rPr>
              <a:t>Deviation : </a:t>
            </a:r>
            <a:r>
              <a:rPr lang="en" sz="2000" dirty="0">
                <a:latin typeface="Epilogue" panose="020B0604020202020204" charset="0"/>
                <a:ea typeface="Times New Roman"/>
                <a:cs typeface="Times New Roman"/>
                <a:sym typeface="Times New Roman"/>
              </a:rPr>
              <a:t>₹ </a:t>
            </a:r>
            <a:r>
              <a:rPr lang="en" sz="2000" dirty="0">
                <a:latin typeface="Epilogue" panose="020B0604020202020204" charset="0"/>
                <a:cs typeface="Times New Roman"/>
                <a:sym typeface="Times New Roman"/>
              </a:rPr>
              <a:t>4,779.87</a:t>
            </a:r>
          </a:p>
          <a:p>
            <a:pPr marL="342900" indent="-342900">
              <a:lnSpc>
                <a:spcPct val="150000"/>
              </a:lnSpc>
              <a:buFont typeface="Arial" panose="020B0604020202020204" pitchFamily="34" charset="0"/>
              <a:buChar char="•"/>
            </a:pPr>
            <a:r>
              <a:rPr lang="en" sz="2000" dirty="0">
                <a:latin typeface="Epilogue" panose="020B0604020202020204" charset="0"/>
                <a:cs typeface="Times New Roman"/>
                <a:sym typeface="Times New Roman"/>
              </a:rPr>
              <a:t>Range : </a:t>
            </a:r>
            <a:r>
              <a:rPr lang="en" sz="2000" dirty="0">
                <a:latin typeface="Epilogue" panose="020B0604020202020204" charset="0"/>
                <a:ea typeface="Times New Roman"/>
                <a:cs typeface="Times New Roman"/>
                <a:sym typeface="Times New Roman"/>
              </a:rPr>
              <a:t>₹ 18,758</a:t>
            </a:r>
          </a:p>
          <a:p>
            <a:pPr marL="342900" indent="-342900">
              <a:lnSpc>
                <a:spcPct val="150000"/>
              </a:lnSpc>
              <a:buFont typeface="Arial" panose="020B0604020202020204" pitchFamily="34" charset="0"/>
              <a:buChar char="•"/>
            </a:pPr>
            <a:r>
              <a:rPr lang="en" sz="2000" dirty="0">
                <a:latin typeface="Epilogue" panose="020B0604020202020204" charset="0"/>
                <a:cs typeface="Times New Roman"/>
                <a:sym typeface="Times New Roman"/>
              </a:rPr>
              <a:t>Total revenue : </a:t>
            </a:r>
            <a:r>
              <a:rPr lang="en" sz="2000" dirty="0">
                <a:latin typeface="Epilogue" panose="020B0604020202020204" charset="0"/>
                <a:ea typeface="Times New Roman"/>
                <a:cs typeface="Times New Roman"/>
                <a:sym typeface="Times New Roman"/>
              </a:rPr>
              <a:t>₹ 8,06,846</a:t>
            </a:r>
          </a:p>
        </p:txBody>
      </p:sp>
      <p:graphicFrame>
        <p:nvGraphicFramePr>
          <p:cNvPr id="10" name="Chart 9" title="Chart">
            <a:extLst>
              <a:ext uri="{FF2B5EF4-FFF2-40B4-BE49-F238E27FC236}">
                <a16:creationId xmlns:a16="http://schemas.microsoft.com/office/drawing/2014/main" id="{00000000-0008-0000-0000-000001F2553D}"/>
              </a:ext>
            </a:extLst>
          </p:cNvPr>
          <p:cNvGraphicFramePr/>
          <p:nvPr>
            <p:extLst>
              <p:ext uri="{D42A27DB-BD31-4B8C-83A1-F6EECF244321}">
                <p14:modId xmlns:p14="http://schemas.microsoft.com/office/powerpoint/2010/main" val="2845949527"/>
              </p:ext>
            </p:extLst>
          </p:nvPr>
        </p:nvGraphicFramePr>
        <p:xfrm>
          <a:off x="5135381" y="2529616"/>
          <a:ext cx="6746470" cy="30900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title="Chart">
            <a:extLst>
              <a:ext uri="{FF2B5EF4-FFF2-40B4-BE49-F238E27FC236}">
                <a16:creationId xmlns:a16="http://schemas.microsoft.com/office/drawing/2014/main" id="{A4EF5392-D71C-DAE7-3CD5-B69A52B8922B}"/>
              </a:ext>
            </a:extLst>
          </p:cNvPr>
          <p:cNvGraphicFramePr/>
          <p:nvPr>
            <p:extLst>
              <p:ext uri="{D42A27DB-BD31-4B8C-83A1-F6EECF244321}">
                <p14:modId xmlns:p14="http://schemas.microsoft.com/office/powerpoint/2010/main" val="3887440307"/>
              </p:ext>
            </p:extLst>
          </p:nvPr>
        </p:nvGraphicFramePr>
        <p:xfrm>
          <a:off x="5993496" y="1434904"/>
          <a:ext cx="5888355" cy="4135901"/>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AE7E3F76-DCEA-2BC1-CABF-11164A4F3D6F}"/>
              </a:ext>
            </a:extLst>
          </p:cNvPr>
          <p:cNvSpPr txBox="1"/>
          <p:nvPr/>
        </p:nvSpPr>
        <p:spPr>
          <a:xfrm>
            <a:off x="7360549" y="2067951"/>
            <a:ext cx="4521302" cy="461665"/>
          </a:xfrm>
          <a:prstGeom prst="rect">
            <a:avLst/>
          </a:prstGeom>
          <a:noFill/>
        </p:spPr>
        <p:txBody>
          <a:bodyPr wrap="none" rtlCol="0">
            <a:spAutoFit/>
          </a:bodyPr>
          <a:lstStyle/>
          <a:p>
            <a:r>
              <a:rPr lang="en-US" sz="2400" i="1" dirty="0">
                <a:latin typeface="Epilogue" panose="020B0604020202020204" charset="0"/>
              </a:rPr>
              <a:t>Total Revenue each item/month</a:t>
            </a:r>
            <a:endParaRPr lang="en-IN" sz="2400" i="1" dirty="0">
              <a:latin typeface="Epilogue" panose="020B0604020202020204" charset="0"/>
            </a:endParaRPr>
          </a:p>
        </p:txBody>
      </p:sp>
      <p:sp>
        <p:nvSpPr>
          <p:cNvPr id="19" name="TextBox 18">
            <a:extLst>
              <a:ext uri="{FF2B5EF4-FFF2-40B4-BE49-F238E27FC236}">
                <a16:creationId xmlns:a16="http://schemas.microsoft.com/office/drawing/2014/main" id="{43C73D90-C716-A601-D003-B33EB8AEA73E}"/>
              </a:ext>
            </a:extLst>
          </p:cNvPr>
          <p:cNvSpPr txBox="1"/>
          <p:nvPr/>
        </p:nvSpPr>
        <p:spPr>
          <a:xfrm>
            <a:off x="310148" y="5397081"/>
            <a:ext cx="6836375" cy="9679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 sz="2000" dirty="0">
                <a:solidFill>
                  <a:srgbClr val="00B0F0"/>
                </a:solidFill>
                <a:latin typeface="Epilogue" panose="020B0604020202020204" charset="0"/>
                <a:ea typeface="Times New Roman"/>
                <a:cs typeface="Times New Roman"/>
                <a:sym typeface="Times New Roman"/>
              </a:rPr>
              <a:t>Rice, Cooking Oil, Dry Fruits, Flour, Milk &amp; Dairy and Ghee are the main revenue generating items of the store</a:t>
            </a:r>
          </a:p>
        </p:txBody>
      </p:sp>
      <mc:AlternateContent xmlns:mc="http://schemas.openxmlformats.org/markup-compatibility/2006" xmlns:cx1="http://schemas.microsoft.com/office/drawing/2015/9/8/chartex">
        <mc:Choice Requires="cx1">
          <p:graphicFrame>
            <p:nvGraphicFramePr>
              <p:cNvPr id="20" name="Chart 19">
                <a:extLst>
                  <a:ext uri="{FF2B5EF4-FFF2-40B4-BE49-F238E27FC236}">
                    <a16:creationId xmlns:a16="http://schemas.microsoft.com/office/drawing/2014/main" id="{5018841C-DA63-B945-62E2-741CC2263FCA}"/>
                  </a:ext>
                </a:extLst>
              </p:cNvPr>
              <p:cNvGraphicFramePr/>
              <p:nvPr>
                <p:extLst>
                  <p:ext uri="{D42A27DB-BD31-4B8C-83A1-F6EECF244321}">
                    <p14:modId xmlns:p14="http://schemas.microsoft.com/office/powerpoint/2010/main" val="360241000"/>
                  </p:ext>
                </p:extLst>
              </p:nvPr>
            </p:nvGraphicFramePr>
            <p:xfrm>
              <a:off x="5862212" y="2535552"/>
              <a:ext cx="6172039" cy="2964687"/>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20" name="Chart 19">
                <a:extLst>
                  <a:ext uri="{FF2B5EF4-FFF2-40B4-BE49-F238E27FC236}">
                    <a16:creationId xmlns:a16="http://schemas.microsoft.com/office/drawing/2014/main" id="{5018841C-DA63-B945-62E2-741CC2263FCA}"/>
                  </a:ext>
                </a:extLst>
              </p:cNvPr>
              <p:cNvPicPr>
                <a:picLocks noGrp="1" noRot="1" noChangeAspect="1" noMove="1" noResize="1" noEditPoints="1" noAdjustHandles="1" noChangeArrowheads="1" noChangeShapeType="1"/>
              </p:cNvPicPr>
              <p:nvPr/>
            </p:nvPicPr>
            <p:blipFill>
              <a:blip r:embed="rId5"/>
              <a:stretch>
                <a:fillRect/>
              </a:stretch>
            </p:blipFill>
            <p:spPr>
              <a:xfrm>
                <a:off x="5862212" y="2535552"/>
                <a:ext cx="6172039" cy="2964687"/>
              </a:xfrm>
              <a:prstGeom prst="rect">
                <a:avLst/>
              </a:prstGeom>
            </p:spPr>
          </p:pic>
        </mc:Fallback>
      </mc:AlternateContent>
      <p:sp>
        <p:nvSpPr>
          <p:cNvPr id="21" name="TextBox 20">
            <a:extLst>
              <a:ext uri="{FF2B5EF4-FFF2-40B4-BE49-F238E27FC236}">
                <a16:creationId xmlns:a16="http://schemas.microsoft.com/office/drawing/2014/main" id="{7DC2E289-3E80-2C10-49B9-A17EAD607655}"/>
              </a:ext>
            </a:extLst>
          </p:cNvPr>
          <p:cNvSpPr txBox="1"/>
          <p:nvPr/>
        </p:nvSpPr>
        <p:spPr>
          <a:xfrm>
            <a:off x="7512949" y="1962897"/>
            <a:ext cx="4521302" cy="461665"/>
          </a:xfrm>
          <a:prstGeom prst="rect">
            <a:avLst/>
          </a:prstGeom>
          <a:noFill/>
        </p:spPr>
        <p:txBody>
          <a:bodyPr wrap="none" rtlCol="0">
            <a:spAutoFit/>
          </a:bodyPr>
          <a:lstStyle/>
          <a:p>
            <a:r>
              <a:rPr lang="en-US" sz="2400" i="1" dirty="0">
                <a:latin typeface="Epilogue" panose="020B0604020202020204" charset="0"/>
              </a:rPr>
              <a:t>Total Revenue each item/month</a:t>
            </a:r>
            <a:endParaRPr lang="en-IN" sz="2400" i="1" dirty="0">
              <a:latin typeface="Epilogue" panose="020B0604020202020204" charset="0"/>
            </a:endParaRPr>
          </a:p>
        </p:txBody>
      </p:sp>
      <p:pic>
        <p:nvPicPr>
          <p:cNvPr id="2" name="Picture 1">
            <a:extLst>
              <a:ext uri="{FF2B5EF4-FFF2-40B4-BE49-F238E27FC236}">
                <a16:creationId xmlns:a16="http://schemas.microsoft.com/office/drawing/2014/main" id="{DA91726B-0D79-E1BF-1D60-6488FC1FE16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9706" l="9804" r="89706">
                        <a14:foregroundMark x1="15033" y1="17647" x2="15033" y2="17647"/>
                        <a14:foregroundMark x1="17484" y1="18824" x2="17484" y2="18824"/>
                        <a14:foregroundMark x1="18791" y1="21471" x2="18791" y2="21471"/>
                        <a14:foregroundMark x1="28105" y1="31176" x2="28105" y2="31176"/>
                        <a14:foregroundMark x1="30882" y1="36471" x2="30882" y2="36471"/>
                        <a14:foregroundMark x1="28105" y1="40882" x2="28105" y2="40882"/>
                        <a14:foregroundMark x1="37582" y1="94706" x2="37582" y2="94706"/>
                        <a14:foregroundMark x1="30229" y1="98529" x2="30229" y2="98529"/>
                        <a14:foregroundMark x1="14216" y1="99706" x2="14216" y2="99706"/>
                        <a14:foregroundMark x1="82516" y1="95882" x2="82516" y2="95882"/>
                        <a14:foregroundMark x1="82026" y1="81176" x2="82026" y2="81176"/>
                        <a14:foregroundMark x1="77124" y1="76765" x2="77124" y2="76765"/>
                        <a14:foregroundMark x1="64379" y1="44118" x2="64379" y2="44118"/>
                        <a14:foregroundMark x1="60621" y1="54118" x2="60621" y2="54118"/>
                        <a14:foregroundMark x1="60131" y1="56176" x2="60131" y2="56176"/>
                        <a14:foregroundMark x1="59967" y1="54118" x2="59967" y2="54118"/>
                        <a14:foregroundMark x1="60294" y1="52353" x2="60294" y2="52353"/>
                        <a14:foregroundMark x1="60294" y1="51471" x2="60294" y2="51471"/>
                        <a14:foregroundMark x1="60621" y1="50588" x2="60621" y2="50588"/>
                        <a14:foregroundMark x1="59967" y1="57059" x2="59967" y2="57059"/>
                        <a14:foregroundMark x1="62582" y1="31471" x2="62582" y2="31471"/>
                        <a14:foregroundMark x1="62582" y1="26471" x2="62582" y2="26471"/>
                        <a14:foregroundMark x1="72059" y1="26765" x2="72059" y2="26765"/>
                        <a14:foregroundMark x1="66013" y1="15000" x2="66013" y2="15000"/>
                        <a14:foregroundMark x1="54412" y1="14412" x2="54412" y2="14412"/>
                        <a14:foregroundMark x1="39869" y1="16765" x2="39869" y2="16765"/>
                        <a14:foregroundMark x1="55065" y1="65000" x2="55065" y2="65000"/>
                        <a14:foregroundMark x1="53268" y1="64118" x2="53268" y2="64118"/>
                        <a14:foregroundMark x1="52288" y1="64412" x2="52288" y2="64412"/>
                      </a14:backgroundRemoval>
                    </a14:imgEffect>
                  </a14:imgLayer>
                </a14:imgProps>
              </a:ext>
            </a:extLst>
          </a:blip>
          <a:srcRect l="5436" r="19539"/>
          <a:stretch/>
        </p:blipFill>
        <p:spPr>
          <a:xfrm>
            <a:off x="301839" y="412782"/>
            <a:ext cx="663149" cy="491059"/>
          </a:xfrm>
          <a:prstGeom prst="rect">
            <a:avLst/>
          </a:prstGeom>
        </p:spPr>
      </p:pic>
      <p:sp>
        <p:nvSpPr>
          <p:cNvPr id="3" name="Slide Number Placeholder 2">
            <a:extLst>
              <a:ext uri="{FF2B5EF4-FFF2-40B4-BE49-F238E27FC236}">
                <a16:creationId xmlns:a16="http://schemas.microsoft.com/office/drawing/2014/main" id="{2A8ED832-A5AA-F271-BC57-3E0CED700EDA}"/>
              </a:ext>
            </a:extLst>
          </p:cNvPr>
          <p:cNvSpPr>
            <a:spLocks noGrp="1"/>
          </p:cNvSpPr>
          <p:nvPr>
            <p:ph type="sldNum" sz="quarter" idx="12"/>
          </p:nvPr>
        </p:nvSpPr>
        <p:spPr/>
        <p:txBody>
          <a:bodyPr/>
          <a:lstStyle/>
          <a:p>
            <a:fld id="{8F2685B0-714C-409F-B93B-E09AA76E456B}" type="slidenum">
              <a:rPr lang="en-IN" smtClean="0"/>
              <a:pPr/>
              <a:t>5</a:t>
            </a:fld>
            <a:r>
              <a:rPr lang="en-IN"/>
              <a:t>/10</a:t>
            </a:r>
            <a:endParaRPr lang="en-IN" dirty="0"/>
          </a:p>
        </p:txBody>
      </p:sp>
    </p:spTree>
    <p:extLst>
      <p:ext uri="{BB962C8B-B14F-4D97-AF65-F5344CB8AC3E}">
        <p14:creationId xmlns:p14="http://schemas.microsoft.com/office/powerpoint/2010/main" val="82298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Graphic spid="10" grpId="0">
        <p:bldAsOne/>
      </p:bldGraphic>
      <p:bldGraphic spid="17" grpId="0">
        <p:bldAsOne/>
      </p:bldGraphic>
      <p:bldP spid="18" grpId="0"/>
      <p:bldP spid="19"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DD09247-B71F-B68F-179D-0E64878C0A9E}"/>
              </a:ext>
            </a:extLst>
          </p:cNvPr>
          <p:cNvSpPr/>
          <p:nvPr/>
        </p:nvSpPr>
        <p:spPr>
          <a:xfrm>
            <a:off x="239147" y="371747"/>
            <a:ext cx="8371453" cy="592936"/>
          </a:xfrm>
          <a:prstGeom prst="roundRect">
            <a:avLst/>
          </a:prstGeom>
          <a:solidFill>
            <a:schemeClr val="tx1"/>
          </a:solidFill>
        </p:spPr>
        <p:style>
          <a:lnRef idx="0">
            <a:schemeClr val="accent2"/>
          </a:lnRef>
          <a:fillRef idx="3">
            <a:schemeClr val="accent2"/>
          </a:fillRef>
          <a:effectRef idx="3">
            <a:schemeClr val="accent2"/>
          </a:effectRef>
          <a:fontRef idx="minor">
            <a:schemeClr val="lt1"/>
          </a:fontRef>
        </p:style>
        <p:txBody>
          <a:bodyPr lIns="0" tIns="0" rIns="0" bIns="0" rtlCol="0" anchor="ctr"/>
          <a:lstStyle/>
          <a:p>
            <a:r>
              <a:rPr lang="en-US" sz="3600" dirty="0">
                <a:solidFill>
                  <a:schemeClr val="bg1"/>
                </a:solidFill>
                <a:latin typeface="Poppins" panose="00000500000000000000" pitchFamily="2" charset="0"/>
                <a:cs typeface="Poppins" panose="00000500000000000000" pitchFamily="2" charset="0"/>
              </a:rPr>
              <a:t>      03. Data analysis (3.2 Purchase…)</a:t>
            </a:r>
            <a:endParaRPr lang="en-IN" sz="3600" dirty="0">
              <a:solidFill>
                <a:schemeClr val="bg1"/>
              </a:solidFill>
              <a:latin typeface="Poppins" panose="00000500000000000000" pitchFamily="2" charset="0"/>
              <a:cs typeface="Poppins" panose="00000500000000000000" pitchFamily="2" charset="0"/>
            </a:endParaRPr>
          </a:p>
        </p:txBody>
      </p:sp>
      <p:sp>
        <p:nvSpPr>
          <p:cNvPr id="7" name="TextBox 6">
            <a:extLst>
              <a:ext uri="{FF2B5EF4-FFF2-40B4-BE49-F238E27FC236}">
                <a16:creationId xmlns:a16="http://schemas.microsoft.com/office/drawing/2014/main" id="{7ADF6810-1C67-0869-A023-B0B3598FEDC8}"/>
              </a:ext>
            </a:extLst>
          </p:cNvPr>
          <p:cNvSpPr txBox="1"/>
          <p:nvPr/>
        </p:nvSpPr>
        <p:spPr>
          <a:xfrm>
            <a:off x="7031002" y="1643409"/>
            <a:ext cx="4835683" cy="461665"/>
          </a:xfrm>
          <a:prstGeom prst="rect">
            <a:avLst/>
          </a:prstGeom>
          <a:noFill/>
        </p:spPr>
        <p:txBody>
          <a:bodyPr wrap="none" rtlCol="0">
            <a:spAutoFit/>
          </a:bodyPr>
          <a:lstStyle>
            <a:defPPr>
              <a:defRPr lang="en-US"/>
            </a:defPPr>
            <a:lvl1pPr>
              <a:defRPr sz="2400" i="1">
                <a:latin typeface="Epilogue" panose="020B0604020202020204" charset="0"/>
              </a:defRPr>
            </a:lvl1pPr>
          </a:lstStyle>
          <a:p>
            <a:r>
              <a:rPr lang="en-IN" dirty="0"/>
              <a:t>Purchase Price Trend Over Month</a:t>
            </a:r>
          </a:p>
        </p:txBody>
      </p:sp>
      <p:sp>
        <p:nvSpPr>
          <p:cNvPr id="9" name="TextBox 8">
            <a:extLst>
              <a:ext uri="{FF2B5EF4-FFF2-40B4-BE49-F238E27FC236}">
                <a16:creationId xmlns:a16="http://schemas.microsoft.com/office/drawing/2014/main" id="{E8351CDE-47CD-5F31-BD83-98D18AB2072C}"/>
              </a:ext>
            </a:extLst>
          </p:cNvPr>
          <p:cNvSpPr txBox="1"/>
          <p:nvPr/>
        </p:nvSpPr>
        <p:spPr>
          <a:xfrm>
            <a:off x="310149" y="2067951"/>
            <a:ext cx="5785851" cy="234365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sz="2000" dirty="0">
                <a:latin typeface="Epilogue" panose="020B0604020202020204" charset="0"/>
              </a:rPr>
              <a:t>Purchase price slightly up in </a:t>
            </a:r>
            <a:r>
              <a:rPr lang="en-IN" sz="2000" i="1" dirty="0">
                <a:solidFill>
                  <a:schemeClr val="accent4">
                    <a:lumMod val="75000"/>
                  </a:schemeClr>
                </a:solidFill>
                <a:latin typeface="Epilogue" panose="020B0604020202020204" charset="0"/>
              </a:rPr>
              <a:t>mid of the month</a:t>
            </a:r>
          </a:p>
          <a:p>
            <a:pPr marL="342900" indent="-342900">
              <a:lnSpc>
                <a:spcPct val="150000"/>
              </a:lnSpc>
              <a:buFont typeface="Arial" panose="020B0604020202020204" pitchFamily="34" charset="0"/>
              <a:buChar char="•"/>
            </a:pPr>
            <a:r>
              <a:rPr lang="en-IN" sz="2000" i="1" dirty="0">
                <a:solidFill>
                  <a:schemeClr val="accent4">
                    <a:lumMod val="75000"/>
                  </a:schemeClr>
                </a:solidFill>
                <a:latin typeface="Epilogue" panose="020B0604020202020204" charset="0"/>
              </a:rPr>
              <a:t>Dry fruits</a:t>
            </a:r>
            <a:r>
              <a:rPr lang="en-IN" sz="2000" dirty="0">
                <a:latin typeface="Epilogue" panose="020B0604020202020204" charset="0"/>
              </a:rPr>
              <a:t> purchase price shows dip in the trend at the </a:t>
            </a:r>
            <a:r>
              <a:rPr lang="en-IN" sz="2000" i="1" dirty="0">
                <a:solidFill>
                  <a:schemeClr val="accent4">
                    <a:lumMod val="75000"/>
                  </a:schemeClr>
                </a:solidFill>
                <a:latin typeface="Epilogue" panose="020B0604020202020204" charset="0"/>
              </a:rPr>
              <a:t>end of the month</a:t>
            </a:r>
          </a:p>
          <a:p>
            <a:pPr marL="342900" indent="-342900">
              <a:lnSpc>
                <a:spcPct val="150000"/>
              </a:lnSpc>
              <a:buFont typeface="Arial" panose="020B0604020202020204" pitchFamily="34" charset="0"/>
              <a:buChar char="•"/>
            </a:pPr>
            <a:r>
              <a:rPr lang="en-IN" sz="2000" i="1" dirty="0">
                <a:solidFill>
                  <a:schemeClr val="accent4">
                    <a:lumMod val="75000"/>
                  </a:schemeClr>
                </a:solidFill>
                <a:latin typeface="Epilogue" panose="020B0604020202020204" charset="0"/>
              </a:rPr>
              <a:t>Toor Daal</a:t>
            </a:r>
            <a:r>
              <a:rPr lang="en-IN" sz="2000" dirty="0">
                <a:latin typeface="Epilogue" panose="020B0604020202020204" charset="0"/>
              </a:rPr>
              <a:t> purchase price shows slight up trend </a:t>
            </a:r>
            <a:r>
              <a:rPr lang="en-IN" sz="2000" i="1" dirty="0">
                <a:solidFill>
                  <a:schemeClr val="accent4">
                    <a:lumMod val="75000"/>
                  </a:schemeClr>
                </a:solidFill>
                <a:latin typeface="Epilogue" panose="020B0604020202020204" charset="0"/>
              </a:rPr>
              <a:t>after mid of the month</a:t>
            </a:r>
            <a:endParaRPr lang="en-US" sz="2000" i="1" dirty="0">
              <a:solidFill>
                <a:schemeClr val="accent4">
                  <a:lumMod val="75000"/>
                </a:schemeClr>
              </a:solidFill>
              <a:latin typeface="Epilogue" panose="020B0604020202020204" charset="0"/>
            </a:endParaRPr>
          </a:p>
        </p:txBody>
      </p:sp>
      <p:graphicFrame>
        <p:nvGraphicFramePr>
          <p:cNvPr id="2" name="Chart 1">
            <a:extLst>
              <a:ext uri="{FF2B5EF4-FFF2-40B4-BE49-F238E27FC236}">
                <a16:creationId xmlns:a16="http://schemas.microsoft.com/office/drawing/2014/main" id="{619C0318-52B6-92D2-9C34-97BFC0B9C3FD}"/>
              </a:ext>
            </a:extLst>
          </p:cNvPr>
          <p:cNvGraphicFramePr/>
          <p:nvPr>
            <p:extLst>
              <p:ext uri="{D42A27DB-BD31-4B8C-83A1-F6EECF244321}">
                <p14:modId xmlns:p14="http://schemas.microsoft.com/office/powerpoint/2010/main" val="2639419307"/>
              </p:ext>
            </p:extLst>
          </p:nvPr>
        </p:nvGraphicFramePr>
        <p:xfrm>
          <a:off x="6218826" y="2105074"/>
          <a:ext cx="5663025" cy="37568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F3687425-8313-D24A-E29A-C580B3F56E8F}"/>
              </a:ext>
            </a:extLst>
          </p:cNvPr>
          <p:cNvGraphicFramePr/>
          <p:nvPr>
            <p:extLst>
              <p:ext uri="{D42A27DB-BD31-4B8C-83A1-F6EECF244321}">
                <p14:modId xmlns:p14="http://schemas.microsoft.com/office/powerpoint/2010/main" val="2501625597"/>
              </p:ext>
            </p:extLst>
          </p:nvPr>
        </p:nvGraphicFramePr>
        <p:xfrm>
          <a:off x="5893948" y="2248852"/>
          <a:ext cx="2918460" cy="33391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0CAB122B-1692-BF8F-76BB-F578A7A0EC5C}"/>
              </a:ext>
            </a:extLst>
          </p:cNvPr>
          <p:cNvGraphicFramePr/>
          <p:nvPr>
            <p:extLst>
              <p:ext uri="{D42A27DB-BD31-4B8C-83A1-F6EECF244321}">
                <p14:modId xmlns:p14="http://schemas.microsoft.com/office/powerpoint/2010/main" val="3184112293"/>
              </p:ext>
            </p:extLst>
          </p:nvPr>
        </p:nvGraphicFramePr>
        <p:xfrm>
          <a:off x="8880353" y="2248852"/>
          <a:ext cx="2960370" cy="3335548"/>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a:extLst>
              <a:ext uri="{FF2B5EF4-FFF2-40B4-BE49-F238E27FC236}">
                <a16:creationId xmlns:a16="http://schemas.microsoft.com/office/drawing/2014/main" id="{53A0A867-9B90-E6C4-E945-683C3F55FE8D}"/>
              </a:ext>
            </a:extLst>
          </p:cNvPr>
          <p:cNvSpPr/>
          <p:nvPr/>
        </p:nvSpPr>
        <p:spPr>
          <a:xfrm>
            <a:off x="10344278" y="2872475"/>
            <a:ext cx="931044" cy="2680149"/>
          </a:xfrm>
          <a:prstGeom prst="rect">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0" name="Rectangle 9">
            <a:extLst>
              <a:ext uri="{FF2B5EF4-FFF2-40B4-BE49-F238E27FC236}">
                <a16:creationId xmlns:a16="http://schemas.microsoft.com/office/drawing/2014/main" id="{E7178B37-DB13-1E26-B806-A887895EF8CA}"/>
              </a:ext>
            </a:extLst>
          </p:cNvPr>
          <p:cNvSpPr/>
          <p:nvPr/>
        </p:nvSpPr>
        <p:spPr>
          <a:xfrm>
            <a:off x="7791963" y="2906981"/>
            <a:ext cx="894715" cy="2648366"/>
          </a:xfrm>
          <a:prstGeom prst="rect">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1" name="TextBox 10">
            <a:extLst>
              <a:ext uri="{FF2B5EF4-FFF2-40B4-BE49-F238E27FC236}">
                <a16:creationId xmlns:a16="http://schemas.microsoft.com/office/drawing/2014/main" id="{B657DCB5-2EFC-C083-A510-D1E5DFEA2D76}"/>
              </a:ext>
            </a:extLst>
          </p:cNvPr>
          <p:cNvSpPr txBox="1"/>
          <p:nvPr/>
        </p:nvSpPr>
        <p:spPr>
          <a:xfrm>
            <a:off x="5889166" y="1643409"/>
            <a:ext cx="2814168" cy="307777"/>
          </a:xfrm>
          <a:prstGeom prst="rect">
            <a:avLst/>
          </a:prstGeom>
          <a:noFill/>
        </p:spPr>
        <p:txBody>
          <a:bodyPr wrap="none" rtlCol="0">
            <a:spAutoFit/>
          </a:bodyPr>
          <a:lstStyle>
            <a:defPPr>
              <a:defRPr lang="en-US"/>
            </a:defPPr>
            <a:lvl1pPr>
              <a:defRPr sz="2400" i="1">
                <a:latin typeface="Epilogue" panose="020B0604020202020204" charset="0"/>
              </a:defRPr>
            </a:lvl1pPr>
          </a:lstStyle>
          <a:p>
            <a:r>
              <a:rPr lang="en-IN" sz="1400" dirty="0"/>
              <a:t>TOOR DAAL PURCHASE Vs CP</a:t>
            </a:r>
          </a:p>
        </p:txBody>
      </p:sp>
      <p:sp>
        <p:nvSpPr>
          <p:cNvPr id="12" name="TextBox 11">
            <a:extLst>
              <a:ext uri="{FF2B5EF4-FFF2-40B4-BE49-F238E27FC236}">
                <a16:creationId xmlns:a16="http://schemas.microsoft.com/office/drawing/2014/main" id="{DC22EAEF-E1FE-06A9-919F-841D141A4BAF}"/>
              </a:ext>
            </a:extLst>
          </p:cNvPr>
          <p:cNvSpPr txBox="1"/>
          <p:nvPr/>
        </p:nvSpPr>
        <p:spPr>
          <a:xfrm>
            <a:off x="8864747" y="1643409"/>
            <a:ext cx="2858026" cy="307777"/>
          </a:xfrm>
          <a:prstGeom prst="rect">
            <a:avLst/>
          </a:prstGeom>
          <a:noFill/>
        </p:spPr>
        <p:txBody>
          <a:bodyPr wrap="none" rtlCol="0">
            <a:spAutoFit/>
          </a:bodyPr>
          <a:lstStyle>
            <a:defPPr>
              <a:defRPr lang="en-US"/>
            </a:defPPr>
            <a:lvl1pPr>
              <a:defRPr sz="2400" i="1">
                <a:latin typeface="Epilogue" panose="020B0604020202020204" charset="0"/>
              </a:defRPr>
            </a:lvl1pPr>
          </a:lstStyle>
          <a:p>
            <a:r>
              <a:rPr lang="en-IN" sz="1400" dirty="0"/>
              <a:t>DRY FRUITS PURCHASE Vs CP</a:t>
            </a:r>
          </a:p>
        </p:txBody>
      </p:sp>
      <p:sp>
        <p:nvSpPr>
          <p:cNvPr id="13" name="TextBox 12">
            <a:extLst>
              <a:ext uri="{FF2B5EF4-FFF2-40B4-BE49-F238E27FC236}">
                <a16:creationId xmlns:a16="http://schemas.microsoft.com/office/drawing/2014/main" id="{3B82023C-C226-650B-C798-8450D8A99D57}"/>
              </a:ext>
            </a:extLst>
          </p:cNvPr>
          <p:cNvSpPr txBox="1"/>
          <p:nvPr/>
        </p:nvSpPr>
        <p:spPr>
          <a:xfrm>
            <a:off x="310149" y="2067951"/>
            <a:ext cx="5366751" cy="142032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sz="2000" dirty="0">
                <a:latin typeface="Epilogue" panose="020B0604020202020204" charset="0"/>
              </a:rPr>
              <a:t>owner could increase the profit by early purchasing of “Toor Daal” and slightly delay or early purchasing of “Dry Fruits”</a:t>
            </a:r>
            <a:endParaRPr lang="en-US" sz="2000" dirty="0">
              <a:latin typeface="Epilogue" panose="020B0604020202020204" charset="0"/>
            </a:endParaRPr>
          </a:p>
        </p:txBody>
      </p:sp>
      <p:pic>
        <p:nvPicPr>
          <p:cNvPr id="14" name="Picture 13">
            <a:extLst>
              <a:ext uri="{FF2B5EF4-FFF2-40B4-BE49-F238E27FC236}">
                <a16:creationId xmlns:a16="http://schemas.microsoft.com/office/drawing/2014/main" id="{9DEE3F07-E7A5-6B21-84C5-0BBCC2D4986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9706" l="9804" r="89706">
                        <a14:foregroundMark x1="15033" y1="17647" x2="15033" y2="17647"/>
                        <a14:foregroundMark x1="17484" y1="18824" x2="17484" y2="18824"/>
                        <a14:foregroundMark x1="18791" y1="21471" x2="18791" y2="21471"/>
                        <a14:foregroundMark x1="28105" y1="31176" x2="28105" y2="31176"/>
                        <a14:foregroundMark x1="30882" y1="36471" x2="30882" y2="36471"/>
                        <a14:foregroundMark x1="28105" y1="40882" x2="28105" y2="40882"/>
                        <a14:foregroundMark x1="37582" y1="94706" x2="37582" y2="94706"/>
                        <a14:foregroundMark x1="30229" y1="98529" x2="30229" y2="98529"/>
                        <a14:foregroundMark x1="14216" y1="99706" x2="14216" y2="99706"/>
                        <a14:foregroundMark x1="82516" y1="95882" x2="82516" y2="95882"/>
                        <a14:foregroundMark x1="82026" y1="81176" x2="82026" y2="81176"/>
                        <a14:foregroundMark x1="77124" y1="76765" x2="77124" y2="76765"/>
                        <a14:foregroundMark x1="64379" y1="44118" x2="64379" y2="44118"/>
                        <a14:foregroundMark x1="60621" y1="54118" x2="60621" y2="54118"/>
                        <a14:foregroundMark x1="60131" y1="56176" x2="60131" y2="56176"/>
                        <a14:foregroundMark x1="59967" y1="54118" x2="59967" y2="54118"/>
                        <a14:foregroundMark x1="60294" y1="52353" x2="60294" y2="52353"/>
                        <a14:foregroundMark x1="60294" y1="51471" x2="60294" y2="51471"/>
                        <a14:foregroundMark x1="60621" y1="50588" x2="60621" y2="50588"/>
                        <a14:foregroundMark x1="59967" y1="57059" x2="59967" y2="57059"/>
                        <a14:foregroundMark x1="62582" y1="31471" x2="62582" y2="31471"/>
                        <a14:foregroundMark x1="62582" y1="26471" x2="62582" y2="26471"/>
                        <a14:foregroundMark x1="72059" y1="26765" x2="72059" y2="26765"/>
                        <a14:foregroundMark x1="66013" y1="15000" x2="66013" y2="15000"/>
                        <a14:foregroundMark x1="54412" y1="14412" x2="54412" y2="14412"/>
                        <a14:foregroundMark x1="39869" y1="16765" x2="39869" y2="16765"/>
                        <a14:foregroundMark x1="55065" y1="65000" x2="55065" y2="65000"/>
                        <a14:foregroundMark x1="53268" y1="64118" x2="53268" y2="64118"/>
                        <a14:foregroundMark x1="52288" y1="64412" x2="52288" y2="64412"/>
                      </a14:backgroundRemoval>
                    </a14:imgEffect>
                  </a14:imgLayer>
                </a14:imgProps>
              </a:ext>
            </a:extLst>
          </a:blip>
          <a:srcRect l="5436" r="19539"/>
          <a:stretch/>
        </p:blipFill>
        <p:spPr>
          <a:xfrm>
            <a:off x="301839" y="412782"/>
            <a:ext cx="663149" cy="491059"/>
          </a:xfrm>
          <a:prstGeom prst="rect">
            <a:avLst/>
          </a:prstGeom>
        </p:spPr>
      </p:pic>
      <p:sp>
        <p:nvSpPr>
          <p:cNvPr id="15" name="Slide Number Placeholder 14">
            <a:extLst>
              <a:ext uri="{FF2B5EF4-FFF2-40B4-BE49-F238E27FC236}">
                <a16:creationId xmlns:a16="http://schemas.microsoft.com/office/drawing/2014/main" id="{B13C3151-7A95-4082-49FB-DEB9EBBAA2BF}"/>
              </a:ext>
            </a:extLst>
          </p:cNvPr>
          <p:cNvSpPr>
            <a:spLocks noGrp="1"/>
          </p:cNvSpPr>
          <p:nvPr>
            <p:ph type="sldNum" sz="quarter" idx="12"/>
          </p:nvPr>
        </p:nvSpPr>
        <p:spPr/>
        <p:txBody>
          <a:bodyPr/>
          <a:lstStyle/>
          <a:p>
            <a:fld id="{8F2685B0-714C-409F-B93B-E09AA76E456B}" type="slidenum">
              <a:rPr lang="en-IN" smtClean="0"/>
              <a:pPr/>
              <a:t>6</a:t>
            </a:fld>
            <a:r>
              <a:rPr lang="en-IN"/>
              <a:t>/10</a:t>
            </a:r>
            <a:endParaRPr lang="en-IN" dirty="0"/>
          </a:p>
        </p:txBody>
      </p:sp>
    </p:spTree>
    <p:extLst>
      <p:ext uri="{BB962C8B-B14F-4D97-AF65-F5344CB8AC3E}">
        <p14:creationId xmlns:p14="http://schemas.microsoft.com/office/powerpoint/2010/main" val="296524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Graphic spid="2" grpId="0">
        <p:bldAsOne/>
      </p:bldGraphic>
      <p:bldGraphic spid="3" grpId="0">
        <p:bldAsOne/>
      </p:bldGraphic>
      <p:bldGraphic spid="4" grpId="0">
        <p:bldAsOne/>
      </p:bldGraphic>
      <p:bldP spid="6" grpId="0" animBg="1"/>
      <p:bldP spid="10" grpId="0" animBg="1"/>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DD09247-B71F-B68F-179D-0E64878C0A9E}"/>
              </a:ext>
            </a:extLst>
          </p:cNvPr>
          <p:cNvSpPr/>
          <p:nvPr/>
        </p:nvSpPr>
        <p:spPr>
          <a:xfrm>
            <a:off x="239147" y="371747"/>
            <a:ext cx="8752453" cy="592936"/>
          </a:xfrm>
          <a:prstGeom prst="roundRect">
            <a:avLst/>
          </a:prstGeom>
          <a:solidFill>
            <a:schemeClr val="tx1"/>
          </a:solidFill>
        </p:spPr>
        <p:style>
          <a:lnRef idx="0">
            <a:schemeClr val="accent2"/>
          </a:lnRef>
          <a:fillRef idx="3">
            <a:schemeClr val="accent2"/>
          </a:fillRef>
          <a:effectRef idx="3">
            <a:schemeClr val="accent2"/>
          </a:effectRef>
          <a:fontRef idx="minor">
            <a:schemeClr val="lt1"/>
          </a:fontRef>
        </p:style>
        <p:txBody>
          <a:bodyPr lIns="0" tIns="0" rIns="0" bIns="0" rtlCol="0" anchor="ctr"/>
          <a:lstStyle/>
          <a:p>
            <a:r>
              <a:rPr lang="en-US" sz="3600" dirty="0">
                <a:solidFill>
                  <a:schemeClr val="bg1"/>
                </a:solidFill>
                <a:latin typeface="Poppins" panose="00000500000000000000" pitchFamily="2" charset="0"/>
                <a:cs typeface="Poppins" panose="00000500000000000000" pitchFamily="2" charset="0"/>
              </a:rPr>
              <a:t>       03. Data analysis (3.3 Profit/Loss…)</a:t>
            </a:r>
            <a:endParaRPr lang="en-IN" sz="3600" dirty="0">
              <a:solidFill>
                <a:schemeClr val="bg1"/>
              </a:solidFill>
              <a:latin typeface="Poppins" panose="00000500000000000000" pitchFamily="2" charset="0"/>
              <a:cs typeface="Poppins" panose="00000500000000000000" pitchFamily="2" charset="0"/>
            </a:endParaRPr>
          </a:p>
        </p:txBody>
      </p:sp>
      <p:sp>
        <p:nvSpPr>
          <p:cNvPr id="7" name="TextBox 6">
            <a:extLst>
              <a:ext uri="{FF2B5EF4-FFF2-40B4-BE49-F238E27FC236}">
                <a16:creationId xmlns:a16="http://schemas.microsoft.com/office/drawing/2014/main" id="{7ADF6810-1C67-0869-A023-B0B3598FEDC8}"/>
              </a:ext>
            </a:extLst>
          </p:cNvPr>
          <p:cNvSpPr txBox="1"/>
          <p:nvPr/>
        </p:nvSpPr>
        <p:spPr>
          <a:xfrm>
            <a:off x="7031002" y="1643409"/>
            <a:ext cx="4403000" cy="461665"/>
          </a:xfrm>
          <a:prstGeom prst="rect">
            <a:avLst/>
          </a:prstGeom>
          <a:noFill/>
        </p:spPr>
        <p:txBody>
          <a:bodyPr wrap="none" rtlCol="0">
            <a:spAutoFit/>
          </a:bodyPr>
          <a:lstStyle>
            <a:defPPr>
              <a:defRPr lang="en-US"/>
            </a:defPPr>
            <a:lvl1pPr>
              <a:defRPr sz="2400" i="1">
                <a:latin typeface="Epilogue" panose="020B0604020202020204" charset="0"/>
              </a:defRPr>
            </a:lvl1pPr>
          </a:lstStyle>
          <a:p>
            <a:r>
              <a:rPr lang="en-IN" dirty="0"/>
              <a:t>Avg. Purchase Vs Selling Price</a:t>
            </a:r>
          </a:p>
        </p:txBody>
      </p:sp>
      <p:sp>
        <p:nvSpPr>
          <p:cNvPr id="13" name="TextBox 12">
            <a:extLst>
              <a:ext uri="{FF2B5EF4-FFF2-40B4-BE49-F238E27FC236}">
                <a16:creationId xmlns:a16="http://schemas.microsoft.com/office/drawing/2014/main" id="{3B82023C-C226-650B-C798-8450D8A99D57}"/>
              </a:ext>
            </a:extLst>
          </p:cNvPr>
          <p:cNvSpPr txBox="1"/>
          <p:nvPr/>
        </p:nvSpPr>
        <p:spPr>
          <a:xfrm>
            <a:off x="310149" y="2067951"/>
            <a:ext cx="5366751" cy="87171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dirty="0"/>
              <a:t>“Dry Fruits” and “Ghee” are the maximum profit generating items</a:t>
            </a:r>
            <a:endParaRPr lang="en-US" sz="2000" dirty="0">
              <a:latin typeface="Epilogue" panose="020B0604020202020204" charset="0"/>
            </a:endParaRPr>
          </a:p>
        </p:txBody>
      </p:sp>
      <p:graphicFrame>
        <p:nvGraphicFramePr>
          <p:cNvPr id="15" name="Chart 14">
            <a:extLst>
              <a:ext uri="{FF2B5EF4-FFF2-40B4-BE49-F238E27FC236}">
                <a16:creationId xmlns:a16="http://schemas.microsoft.com/office/drawing/2014/main" id="{09663559-1A03-828C-6B72-6C88A0A1D86E}"/>
              </a:ext>
            </a:extLst>
          </p:cNvPr>
          <p:cNvGraphicFramePr>
            <a:graphicFrameLocks/>
          </p:cNvGraphicFramePr>
          <p:nvPr>
            <p:extLst>
              <p:ext uri="{D42A27DB-BD31-4B8C-83A1-F6EECF244321}">
                <p14:modId xmlns:p14="http://schemas.microsoft.com/office/powerpoint/2010/main" val="177649112"/>
              </p:ext>
            </p:extLst>
          </p:nvPr>
        </p:nvGraphicFramePr>
        <p:xfrm>
          <a:off x="5951731" y="2249150"/>
          <a:ext cx="5930120" cy="4075450"/>
        </p:xfrm>
        <a:graphic>
          <a:graphicData uri="http://schemas.openxmlformats.org/drawingml/2006/chart">
            <c:chart xmlns:c="http://schemas.openxmlformats.org/drawingml/2006/chart" xmlns:r="http://schemas.openxmlformats.org/officeDocument/2006/relationships" r:id="rId2"/>
          </a:graphicData>
        </a:graphic>
      </p:graphicFrame>
      <p:sp>
        <p:nvSpPr>
          <p:cNvPr id="16" name="TextBox 15">
            <a:extLst>
              <a:ext uri="{FF2B5EF4-FFF2-40B4-BE49-F238E27FC236}">
                <a16:creationId xmlns:a16="http://schemas.microsoft.com/office/drawing/2014/main" id="{23AEBD85-02D9-1913-B522-F8FA985C25ED}"/>
              </a:ext>
            </a:extLst>
          </p:cNvPr>
          <p:cNvSpPr txBox="1"/>
          <p:nvPr/>
        </p:nvSpPr>
        <p:spPr>
          <a:xfrm>
            <a:off x="310149" y="3058551"/>
            <a:ext cx="5366751" cy="1701684"/>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lvl1pPr>
          </a:lstStyle>
          <a:p>
            <a:r>
              <a:rPr lang="en-US" dirty="0">
                <a:sym typeface="Times New Roman"/>
              </a:rPr>
              <a:t>“Dry Fruits” and “Ghee” sales volume need to be improved to increase store’s net profit</a:t>
            </a:r>
          </a:p>
          <a:p>
            <a:endParaRPr lang="en-US" dirty="0">
              <a:sym typeface="Epilogue"/>
            </a:endParaRPr>
          </a:p>
        </p:txBody>
      </p:sp>
      <p:sp>
        <p:nvSpPr>
          <p:cNvPr id="17" name="TextBox 16">
            <a:extLst>
              <a:ext uri="{FF2B5EF4-FFF2-40B4-BE49-F238E27FC236}">
                <a16:creationId xmlns:a16="http://schemas.microsoft.com/office/drawing/2014/main" id="{972A732B-0134-D501-C029-94B7CE63D7CE}"/>
              </a:ext>
            </a:extLst>
          </p:cNvPr>
          <p:cNvSpPr txBox="1"/>
          <p:nvPr/>
        </p:nvSpPr>
        <p:spPr>
          <a:xfrm>
            <a:off x="9548095" y="1643409"/>
            <a:ext cx="2135521" cy="461665"/>
          </a:xfrm>
          <a:prstGeom prst="rect">
            <a:avLst/>
          </a:prstGeom>
          <a:noFill/>
        </p:spPr>
        <p:txBody>
          <a:bodyPr wrap="none" rtlCol="0">
            <a:spAutoFit/>
          </a:bodyPr>
          <a:lstStyle>
            <a:defPPr>
              <a:defRPr lang="en-US"/>
            </a:defPPr>
            <a:lvl1pPr>
              <a:defRPr sz="2400" i="1">
                <a:latin typeface="Epilogue" panose="020B0604020202020204" charset="0"/>
              </a:defRPr>
            </a:lvl1pPr>
          </a:lstStyle>
          <a:p>
            <a:r>
              <a:rPr lang="en-IN" dirty="0"/>
              <a:t>Profit Analysis</a:t>
            </a:r>
          </a:p>
        </p:txBody>
      </p:sp>
      <p:graphicFrame>
        <p:nvGraphicFramePr>
          <p:cNvPr id="18" name="Chart 17">
            <a:extLst>
              <a:ext uri="{FF2B5EF4-FFF2-40B4-BE49-F238E27FC236}">
                <a16:creationId xmlns:a16="http://schemas.microsoft.com/office/drawing/2014/main" id="{5537D3EC-6DFA-A041-85BC-7BF8A4A06043}"/>
              </a:ext>
            </a:extLst>
          </p:cNvPr>
          <p:cNvGraphicFramePr>
            <a:graphicFrameLocks/>
          </p:cNvGraphicFramePr>
          <p:nvPr>
            <p:extLst>
              <p:ext uri="{D42A27DB-BD31-4B8C-83A1-F6EECF244321}">
                <p14:modId xmlns:p14="http://schemas.microsoft.com/office/powerpoint/2010/main" val="1662276457"/>
              </p:ext>
            </p:extLst>
          </p:nvPr>
        </p:nvGraphicFramePr>
        <p:xfrm>
          <a:off x="5778499" y="2302019"/>
          <a:ext cx="6064395" cy="3930361"/>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6E10C01C-F306-D534-BC94-B219186EEBB5}"/>
              </a:ext>
            </a:extLst>
          </p:cNvPr>
          <p:cNvSpPr txBox="1"/>
          <p:nvPr/>
        </p:nvSpPr>
        <p:spPr>
          <a:xfrm>
            <a:off x="310149" y="4430151"/>
            <a:ext cx="5366751" cy="1286186"/>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lvl1pPr>
          </a:lstStyle>
          <a:p>
            <a:r>
              <a:rPr lang="en-IN" dirty="0"/>
              <a:t>76% contribution to the profit is from Dry fruits, Ghee, Rice, Flour, Cooking oil and Namkeen</a:t>
            </a:r>
            <a:endParaRPr lang="en-US" dirty="0">
              <a:sym typeface="Epilogue"/>
            </a:endParaRPr>
          </a:p>
        </p:txBody>
      </p:sp>
      <p:sp>
        <p:nvSpPr>
          <p:cNvPr id="20" name="TextBox 19">
            <a:extLst>
              <a:ext uri="{FF2B5EF4-FFF2-40B4-BE49-F238E27FC236}">
                <a16:creationId xmlns:a16="http://schemas.microsoft.com/office/drawing/2014/main" id="{BD1E142A-118D-3A4A-99B5-A6758501D0FD}"/>
              </a:ext>
            </a:extLst>
          </p:cNvPr>
          <p:cNvSpPr txBox="1"/>
          <p:nvPr/>
        </p:nvSpPr>
        <p:spPr>
          <a:xfrm>
            <a:off x="8735295" y="1643409"/>
            <a:ext cx="2827569" cy="461665"/>
          </a:xfrm>
          <a:prstGeom prst="rect">
            <a:avLst/>
          </a:prstGeom>
          <a:noFill/>
        </p:spPr>
        <p:txBody>
          <a:bodyPr wrap="none" rtlCol="0">
            <a:spAutoFit/>
          </a:bodyPr>
          <a:lstStyle>
            <a:defPPr>
              <a:defRPr lang="en-US"/>
            </a:defPPr>
            <a:lvl1pPr>
              <a:defRPr sz="2400" i="1">
                <a:latin typeface="Epilogue" panose="020B0604020202020204" charset="0"/>
              </a:defRPr>
            </a:lvl1pPr>
          </a:lstStyle>
          <a:p>
            <a:r>
              <a:rPr lang="en-IN" dirty="0"/>
              <a:t>Pareto (Total Profit)</a:t>
            </a:r>
          </a:p>
        </p:txBody>
      </p:sp>
      <mc:AlternateContent xmlns:mc="http://schemas.openxmlformats.org/markup-compatibility/2006" xmlns:cx1="http://schemas.microsoft.com/office/drawing/2015/9/8/chartex">
        <mc:Choice Requires="cx1">
          <p:graphicFrame>
            <p:nvGraphicFramePr>
              <p:cNvPr id="21" name="Chart 20">
                <a:extLst>
                  <a:ext uri="{FF2B5EF4-FFF2-40B4-BE49-F238E27FC236}">
                    <a16:creationId xmlns:a16="http://schemas.microsoft.com/office/drawing/2014/main" id="{E81D1D62-54E8-4365-270E-0DC4289C0BC8}"/>
                  </a:ext>
                </a:extLst>
              </p:cNvPr>
              <p:cNvGraphicFramePr/>
              <p:nvPr>
                <p:extLst>
                  <p:ext uri="{D42A27DB-BD31-4B8C-83A1-F6EECF244321}">
                    <p14:modId xmlns:p14="http://schemas.microsoft.com/office/powerpoint/2010/main" val="726533154"/>
                  </p:ext>
                </p:extLst>
              </p:nvPr>
            </p:nvGraphicFramePr>
            <p:xfrm>
              <a:off x="6326414" y="2503486"/>
              <a:ext cx="5555437" cy="3808413"/>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21" name="Chart 20">
                <a:extLst>
                  <a:ext uri="{FF2B5EF4-FFF2-40B4-BE49-F238E27FC236}">
                    <a16:creationId xmlns:a16="http://schemas.microsoft.com/office/drawing/2014/main" id="{E81D1D62-54E8-4365-270E-0DC4289C0BC8}"/>
                  </a:ext>
                </a:extLst>
              </p:cNvPr>
              <p:cNvPicPr>
                <a:picLocks noGrp="1" noRot="1" noChangeAspect="1" noMove="1" noResize="1" noEditPoints="1" noAdjustHandles="1" noChangeArrowheads="1" noChangeShapeType="1"/>
              </p:cNvPicPr>
              <p:nvPr/>
            </p:nvPicPr>
            <p:blipFill>
              <a:blip r:embed="rId5"/>
              <a:stretch>
                <a:fillRect/>
              </a:stretch>
            </p:blipFill>
            <p:spPr>
              <a:xfrm>
                <a:off x="6326414" y="2503486"/>
                <a:ext cx="5555437" cy="3808413"/>
              </a:xfrm>
              <a:prstGeom prst="rect">
                <a:avLst/>
              </a:prstGeom>
            </p:spPr>
          </p:pic>
        </mc:Fallback>
      </mc:AlternateContent>
      <p:pic>
        <p:nvPicPr>
          <p:cNvPr id="2" name="Picture 1">
            <a:extLst>
              <a:ext uri="{FF2B5EF4-FFF2-40B4-BE49-F238E27FC236}">
                <a16:creationId xmlns:a16="http://schemas.microsoft.com/office/drawing/2014/main" id="{2AF9E7BF-96AE-732D-AF71-07A2BCB63F0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9706" l="9804" r="89706">
                        <a14:foregroundMark x1="15033" y1="17647" x2="15033" y2="17647"/>
                        <a14:foregroundMark x1="17484" y1="18824" x2="17484" y2="18824"/>
                        <a14:foregroundMark x1="18791" y1="21471" x2="18791" y2="21471"/>
                        <a14:foregroundMark x1="28105" y1="31176" x2="28105" y2="31176"/>
                        <a14:foregroundMark x1="30882" y1="36471" x2="30882" y2="36471"/>
                        <a14:foregroundMark x1="28105" y1="40882" x2="28105" y2="40882"/>
                        <a14:foregroundMark x1="37582" y1="94706" x2="37582" y2="94706"/>
                        <a14:foregroundMark x1="30229" y1="98529" x2="30229" y2="98529"/>
                        <a14:foregroundMark x1="14216" y1="99706" x2="14216" y2="99706"/>
                        <a14:foregroundMark x1="82516" y1="95882" x2="82516" y2="95882"/>
                        <a14:foregroundMark x1="82026" y1="81176" x2="82026" y2="81176"/>
                        <a14:foregroundMark x1="77124" y1="76765" x2="77124" y2="76765"/>
                        <a14:foregroundMark x1="64379" y1="44118" x2="64379" y2="44118"/>
                        <a14:foregroundMark x1="60621" y1="54118" x2="60621" y2="54118"/>
                        <a14:foregroundMark x1="60131" y1="56176" x2="60131" y2="56176"/>
                        <a14:foregroundMark x1="59967" y1="54118" x2="59967" y2="54118"/>
                        <a14:foregroundMark x1="60294" y1="52353" x2="60294" y2="52353"/>
                        <a14:foregroundMark x1="60294" y1="51471" x2="60294" y2="51471"/>
                        <a14:foregroundMark x1="60621" y1="50588" x2="60621" y2="50588"/>
                        <a14:foregroundMark x1="59967" y1="57059" x2="59967" y2="57059"/>
                        <a14:foregroundMark x1="62582" y1="31471" x2="62582" y2="31471"/>
                        <a14:foregroundMark x1="62582" y1="26471" x2="62582" y2="26471"/>
                        <a14:foregroundMark x1="72059" y1="26765" x2="72059" y2="26765"/>
                        <a14:foregroundMark x1="66013" y1="15000" x2="66013" y2="15000"/>
                        <a14:foregroundMark x1="54412" y1="14412" x2="54412" y2="14412"/>
                        <a14:foregroundMark x1="39869" y1="16765" x2="39869" y2="16765"/>
                        <a14:foregroundMark x1="55065" y1="65000" x2="55065" y2="65000"/>
                        <a14:foregroundMark x1="53268" y1="64118" x2="53268" y2="64118"/>
                        <a14:foregroundMark x1="52288" y1="64412" x2="52288" y2="64412"/>
                      </a14:backgroundRemoval>
                    </a14:imgEffect>
                  </a14:imgLayer>
                </a14:imgProps>
              </a:ext>
            </a:extLst>
          </a:blip>
          <a:srcRect l="5436" r="19539"/>
          <a:stretch/>
        </p:blipFill>
        <p:spPr>
          <a:xfrm>
            <a:off x="301839" y="412782"/>
            <a:ext cx="663149" cy="491059"/>
          </a:xfrm>
          <a:prstGeom prst="rect">
            <a:avLst/>
          </a:prstGeom>
        </p:spPr>
      </p:pic>
      <p:sp>
        <p:nvSpPr>
          <p:cNvPr id="3" name="Slide Number Placeholder 2">
            <a:extLst>
              <a:ext uri="{FF2B5EF4-FFF2-40B4-BE49-F238E27FC236}">
                <a16:creationId xmlns:a16="http://schemas.microsoft.com/office/drawing/2014/main" id="{1880B3AF-33FE-A2E6-4E0C-122FB3C52A6B}"/>
              </a:ext>
            </a:extLst>
          </p:cNvPr>
          <p:cNvSpPr>
            <a:spLocks noGrp="1"/>
          </p:cNvSpPr>
          <p:nvPr>
            <p:ph type="sldNum" sz="quarter" idx="12"/>
          </p:nvPr>
        </p:nvSpPr>
        <p:spPr/>
        <p:txBody>
          <a:bodyPr/>
          <a:lstStyle/>
          <a:p>
            <a:fld id="{8F2685B0-714C-409F-B93B-E09AA76E456B}" type="slidenum">
              <a:rPr lang="en-IN" smtClean="0"/>
              <a:pPr/>
              <a:t>7</a:t>
            </a:fld>
            <a:r>
              <a:rPr lang="en-IN"/>
              <a:t>/10</a:t>
            </a:r>
            <a:endParaRPr lang="en-IN" dirty="0"/>
          </a:p>
        </p:txBody>
      </p:sp>
    </p:spTree>
    <p:extLst>
      <p:ext uri="{BB962C8B-B14F-4D97-AF65-F5344CB8AC3E}">
        <p14:creationId xmlns:p14="http://schemas.microsoft.com/office/powerpoint/2010/main" val="195705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Graphic spid="15" grpId="0">
        <p:bldAsOne/>
      </p:bldGraphic>
      <p:bldP spid="16" grpId="0"/>
      <p:bldP spid="17" grpId="0"/>
      <p:bldGraphic spid="18" grpId="0">
        <p:bldAsOne/>
      </p:bldGraphic>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DD09247-B71F-B68F-179D-0E64878C0A9E}"/>
              </a:ext>
            </a:extLst>
          </p:cNvPr>
          <p:cNvSpPr/>
          <p:nvPr/>
        </p:nvSpPr>
        <p:spPr>
          <a:xfrm>
            <a:off x="239147" y="371747"/>
            <a:ext cx="8438127" cy="592936"/>
          </a:xfrm>
          <a:prstGeom prst="roundRect">
            <a:avLst/>
          </a:prstGeom>
          <a:solidFill>
            <a:schemeClr val="tx1"/>
          </a:solidFill>
        </p:spPr>
        <p:style>
          <a:lnRef idx="0">
            <a:schemeClr val="accent2"/>
          </a:lnRef>
          <a:fillRef idx="3">
            <a:schemeClr val="accent2"/>
          </a:fillRef>
          <a:effectRef idx="3">
            <a:schemeClr val="accent2"/>
          </a:effectRef>
          <a:fontRef idx="minor">
            <a:schemeClr val="lt1"/>
          </a:fontRef>
        </p:style>
        <p:txBody>
          <a:bodyPr lIns="0" tIns="0" rIns="0" bIns="0" rtlCol="0" anchor="ctr"/>
          <a:lstStyle/>
          <a:p>
            <a:r>
              <a:rPr lang="en-US" sz="3600" dirty="0">
                <a:solidFill>
                  <a:schemeClr val="bg1"/>
                </a:solidFill>
                <a:latin typeface="Poppins" panose="00000500000000000000" pitchFamily="2" charset="0"/>
                <a:cs typeface="Poppins" panose="00000500000000000000" pitchFamily="2" charset="0"/>
              </a:rPr>
              <a:t>      03. Data analysis (3.4 Inventory…)</a:t>
            </a:r>
            <a:endParaRPr lang="en-IN" sz="3600" dirty="0">
              <a:solidFill>
                <a:schemeClr val="bg1"/>
              </a:solidFill>
              <a:latin typeface="Poppins" panose="00000500000000000000" pitchFamily="2" charset="0"/>
              <a:cs typeface="Poppins" panose="00000500000000000000" pitchFamily="2" charset="0"/>
            </a:endParaRPr>
          </a:p>
        </p:txBody>
      </p:sp>
      <p:sp>
        <p:nvSpPr>
          <p:cNvPr id="7" name="TextBox 6">
            <a:extLst>
              <a:ext uri="{FF2B5EF4-FFF2-40B4-BE49-F238E27FC236}">
                <a16:creationId xmlns:a16="http://schemas.microsoft.com/office/drawing/2014/main" id="{7ADF6810-1C67-0869-A023-B0B3598FEDC8}"/>
              </a:ext>
            </a:extLst>
          </p:cNvPr>
          <p:cNvSpPr txBox="1"/>
          <p:nvPr/>
        </p:nvSpPr>
        <p:spPr>
          <a:xfrm>
            <a:off x="7096995" y="1643409"/>
            <a:ext cx="4471737" cy="461665"/>
          </a:xfrm>
          <a:prstGeom prst="rect">
            <a:avLst/>
          </a:prstGeom>
          <a:noFill/>
        </p:spPr>
        <p:txBody>
          <a:bodyPr wrap="none" rtlCol="0">
            <a:spAutoFit/>
          </a:bodyPr>
          <a:lstStyle>
            <a:defPPr>
              <a:defRPr lang="en-US"/>
            </a:defPPr>
            <a:lvl1pPr>
              <a:defRPr sz="2400" i="1">
                <a:latin typeface="Epilogue" panose="020B0604020202020204" charset="0"/>
              </a:defRPr>
            </a:lvl1pPr>
          </a:lstStyle>
          <a:p>
            <a:r>
              <a:rPr lang="en-IN" dirty="0"/>
              <a:t>AVG Sales Vs Stock IN STORE</a:t>
            </a:r>
          </a:p>
        </p:txBody>
      </p:sp>
      <p:graphicFrame>
        <p:nvGraphicFramePr>
          <p:cNvPr id="9" name="Chart 8">
            <a:extLst>
              <a:ext uri="{FF2B5EF4-FFF2-40B4-BE49-F238E27FC236}">
                <a16:creationId xmlns:a16="http://schemas.microsoft.com/office/drawing/2014/main" id="{FBB9F751-9A61-A35E-614A-A05783FB2031}"/>
              </a:ext>
            </a:extLst>
          </p:cNvPr>
          <p:cNvGraphicFramePr>
            <a:graphicFrameLocks/>
          </p:cNvGraphicFramePr>
          <p:nvPr>
            <p:extLst>
              <p:ext uri="{D42A27DB-BD31-4B8C-83A1-F6EECF244321}">
                <p14:modId xmlns:p14="http://schemas.microsoft.com/office/powerpoint/2010/main" val="4135052471"/>
              </p:ext>
            </p:extLst>
          </p:nvPr>
        </p:nvGraphicFramePr>
        <p:xfrm>
          <a:off x="6157194" y="2362200"/>
          <a:ext cx="5755027" cy="398780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E4F3069F-4D07-D3B5-7EC9-8860F0C85184}"/>
              </a:ext>
            </a:extLst>
          </p:cNvPr>
          <p:cNvSpPr txBox="1"/>
          <p:nvPr/>
        </p:nvSpPr>
        <p:spPr>
          <a:xfrm>
            <a:off x="310149" y="2067951"/>
            <a:ext cx="5366751" cy="211820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dirty="0"/>
              <a:t>There is no abnormality except “Breads”.</a:t>
            </a:r>
          </a:p>
          <a:p>
            <a:pPr marL="342900" indent="-342900">
              <a:lnSpc>
                <a:spcPct val="150000"/>
              </a:lnSpc>
              <a:buFont typeface="Arial" panose="020B0604020202020204" pitchFamily="34" charset="0"/>
              <a:buChar char="•"/>
            </a:pPr>
            <a:endParaRPr lang="en-IN" dirty="0"/>
          </a:p>
          <a:p>
            <a:pPr marL="342900" indent="-342900">
              <a:lnSpc>
                <a:spcPct val="150000"/>
              </a:lnSpc>
              <a:buFont typeface="Arial" panose="020B0604020202020204" pitchFamily="34" charset="0"/>
              <a:buChar char="•"/>
            </a:pPr>
            <a:r>
              <a:rPr lang="en-IN" dirty="0"/>
              <a:t>Rice, Flour and other items inventory is high, need to optimize the same to increase the net profit margin.</a:t>
            </a:r>
            <a:endParaRPr lang="en-US" sz="2000" dirty="0">
              <a:latin typeface="Epilogue" panose="020B0604020202020204" charset="0"/>
            </a:endParaRPr>
          </a:p>
        </p:txBody>
      </p:sp>
      <p:graphicFrame>
        <p:nvGraphicFramePr>
          <p:cNvPr id="16" name="Chart 15" title="Chart">
            <a:extLst>
              <a:ext uri="{FF2B5EF4-FFF2-40B4-BE49-F238E27FC236}">
                <a16:creationId xmlns:a16="http://schemas.microsoft.com/office/drawing/2014/main" id="{FC9B57E0-21D5-00E4-583B-83CF25BE4B03}"/>
              </a:ext>
            </a:extLst>
          </p:cNvPr>
          <p:cNvGraphicFramePr/>
          <p:nvPr>
            <p:extLst>
              <p:ext uri="{D42A27DB-BD31-4B8C-83A1-F6EECF244321}">
                <p14:modId xmlns:p14="http://schemas.microsoft.com/office/powerpoint/2010/main" val="3925217513"/>
              </p:ext>
            </p:extLst>
          </p:nvPr>
        </p:nvGraphicFramePr>
        <p:xfrm>
          <a:off x="5155096" y="2006793"/>
          <a:ext cx="6745356" cy="435425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33BF5B36-338E-4974-ED14-A810176BCC5E}"/>
              </a:ext>
            </a:extLst>
          </p:cNvPr>
          <p:cNvSpPr txBox="1"/>
          <p:nvPr/>
        </p:nvSpPr>
        <p:spPr>
          <a:xfrm>
            <a:off x="8819779" y="1510889"/>
            <a:ext cx="3042821" cy="461665"/>
          </a:xfrm>
          <a:prstGeom prst="rect">
            <a:avLst/>
          </a:prstGeom>
          <a:noFill/>
        </p:spPr>
        <p:txBody>
          <a:bodyPr wrap="none" rtlCol="0">
            <a:spAutoFit/>
          </a:bodyPr>
          <a:lstStyle>
            <a:defPPr>
              <a:defRPr lang="en-US"/>
            </a:defPPr>
            <a:lvl1pPr>
              <a:defRPr sz="2400" i="1">
                <a:latin typeface="Epilogue" panose="020B0604020202020204" charset="0"/>
              </a:defRPr>
            </a:lvl1pPr>
          </a:lstStyle>
          <a:p>
            <a:r>
              <a:rPr lang="en-IN" dirty="0"/>
              <a:t>Inventory Fluctuation</a:t>
            </a:r>
          </a:p>
        </p:txBody>
      </p:sp>
      <p:sp>
        <p:nvSpPr>
          <p:cNvPr id="18" name="TextBox 17">
            <a:extLst>
              <a:ext uri="{FF2B5EF4-FFF2-40B4-BE49-F238E27FC236}">
                <a16:creationId xmlns:a16="http://schemas.microsoft.com/office/drawing/2014/main" id="{BFBFC023-6947-C375-8C33-377E3499FB24}"/>
              </a:ext>
            </a:extLst>
          </p:cNvPr>
          <p:cNvSpPr txBox="1"/>
          <p:nvPr/>
        </p:nvSpPr>
        <p:spPr>
          <a:xfrm>
            <a:off x="310149" y="2067951"/>
            <a:ext cx="4725677" cy="3363678"/>
          </a:xfrm>
          <a:prstGeom prst="rect">
            <a:avLst/>
          </a:prstGeom>
          <a:noFill/>
        </p:spPr>
        <p:txBody>
          <a:bodyPr wrap="square" rtlCol="0">
            <a:spAutoFit/>
          </a:bodyPr>
          <a:lstStyle>
            <a:defPPr>
              <a:defRPr lang="en-US"/>
            </a:defPPr>
            <a:lvl1pPr marL="342900" indent="-342900">
              <a:lnSpc>
                <a:spcPct val="150000"/>
              </a:lnSpc>
              <a:buFont typeface="Arial" panose="020B0604020202020204" pitchFamily="34" charset="0"/>
              <a:buChar char="•"/>
            </a:lvl1pPr>
          </a:lstStyle>
          <a:p>
            <a:r>
              <a:rPr lang="en-IN" dirty="0">
                <a:solidFill>
                  <a:srgbClr val="00B0F0"/>
                </a:solidFill>
              </a:rPr>
              <a:t>There is no abnormality in average stock w.r.t sales, however, fluctuations are high in inventory for most of the items and slight dip in trend is visible after mid of the month which indicates poor planning and validate the owner’s claim of tedious task to maintain the inventory</a:t>
            </a:r>
            <a:endParaRPr lang="en-US" dirty="0">
              <a:solidFill>
                <a:srgbClr val="00B0F0"/>
              </a:solidFill>
            </a:endParaRPr>
          </a:p>
        </p:txBody>
      </p:sp>
      <p:pic>
        <p:nvPicPr>
          <p:cNvPr id="2" name="Picture 1">
            <a:extLst>
              <a:ext uri="{FF2B5EF4-FFF2-40B4-BE49-F238E27FC236}">
                <a16:creationId xmlns:a16="http://schemas.microsoft.com/office/drawing/2014/main" id="{33F607D2-07F5-ACAE-330B-1746FDF0B03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9706" l="9804" r="89706">
                        <a14:foregroundMark x1="15033" y1="17647" x2="15033" y2="17647"/>
                        <a14:foregroundMark x1="17484" y1="18824" x2="17484" y2="18824"/>
                        <a14:foregroundMark x1="18791" y1="21471" x2="18791" y2="21471"/>
                        <a14:foregroundMark x1="28105" y1="31176" x2="28105" y2="31176"/>
                        <a14:foregroundMark x1="30882" y1="36471" x2="30882" y2="36471"/>
                        <a14:foregroundMark x1="28105" y1="40882" x2="28105" y2="40882"/>
                        <a14:foregroundMark x1="37582" y1="94706" x2="37582" y2="94706"/>
                        <a14:foregroundMark x1="30229" y1="98529" x2="30229" y2="98529"/>
                        <a14:foregroundMark x1="14216" y1="99706" x2="14216" y2="99706"/>
                        <a14:foregroundMark x1="82516" y1="95882" x2="82516" y2="95882"/>
                        <a14:foregroundMark x1="82026" y1="81176" x2="82026" y2="81176"/>
                        <a14:foregroundMark x1="77124" y1="76765" x2="77124" y2="76765"/>
                        <a14:foregroundMark x1="64379" y1="44118" x2="64379" y2="44118"/>
                        <a14:foregroundMark x1="60621" y1="54118" x2="60621" y2="54118"/>
                        <a14:foregroundMark x1="60131" y1="56176" x2="60131" y2="56176"/>
                        <a14:foregroundMark x1="59967" y1="54118" x2="59967" y2="54118"/>
                        <a14:foregroundMark x1="60294" y1="52353" x2="60294" y2="52353"/>
                        <a14:foregroundMark x1="60294" y1="51471" x2="60294" y2="51471"/>
                        <a14:foregroundMark x1="60621" y1="50588" x2="60621" y2="50588"/>
                        <a14:foregroundMark x1="59967" y1="57059" x2="59967" y2="57059"/>
                        <a14:foregroundMark x1="62582" y1="31471" x2="62582" y2="31471"/>
                        <a14:foregroundMark x1="62582" y1="26471" x2="62582" y2="26471"/>
                        <a14:foregroundMark x1="72059" y1="26765" x2="72059" y2="26765"/>
                        <a14:foregroundMark x1="66013" y1="15000" x2="66013" y2="15000"/>
                        <a14:foregroundMark x1="54412" y1="14412" x2="54412" y2="14412"/>
                        <a14:foregroundMark x1="39869" y1="16765" x2="39869" y2="16765"/>
                        <a14:foregroundMark x1="55065" y1="65000" x2="55065" y2="65000"/>
                        <a14:foregroundMark x1="53268" y1="64118" x2="53268" y2="64118"/>
                        <a14:foregroundMark x1="52288" y1="64412" x2="52288" y2="64412"/>
                      </a14:backgroundRemoval>
                    </a14:imgEffect>
                  </a14:imgLayer>
                </a14:imgProps>
              </a:ext>
            </a:extLst>
          </a:blip>
          <a:srcRect l="5436" r="19539"/>
          <a:stretch/>
        </p:blipFill>
        <p:spPr>
          <a:xfrm>
            <a:off x="301839" y="412782"/>
            <a:ext cx="663149" cy="491059"/>
          </a:xfrm>
          <a:prstGeom prst="rect">
            <a:avLst/>
          </a:prstGeom>
        </p:spPr>
      </p:pic>
      <p:sp>
        <p:nvSpPr>
          <p:cNvPr id="3" name="Slide Number Placeholder 2">
            <a:extLst>
              <a:ext uri="{FF2B5EF4-FFF2-40B4-BE49-F238E27FC236}">
                <a16:creationId xmlns:a16="http://schemas.microsoft.com/office/drawing/2014/main" id="{8C05540B-D329-EBA8-0FA1-DD93CD5C9F12}"/>
              </a:ext>
            </a:extLst>
          </p:cNvPr>
          <p:cNvSpPr>
            <a:spLocks noGrp="1"/>
          </p:cNvSpPr>
          <p:nvPr>
            <p:ph type="sldNum" sz="quarter" idx="12"/>
          </p:nvPr>
        </p:nvSpPr>
        <p:spPr/>
        <p:txBody>
          <a:bodyPr/>
          <a:lstStyle/>
          <a:p>
            <a:fld id="{8F2685B0-714C-409F-B93B-E09AA76E456B}" type="slidenum">
              <a:rPr lang="en-IN" smtClean="0"/>
              <a:pPr/>
              <a:t>8</a:t>
            </a:fld>
            <a:r>
              <a:rPr lang="en-IN"/>
              <a:t>/10</a:t>
            </a:r>
            <a:endParaRPr lang="en-IN" dirty="0"/>
          </a:p>
        </p:txBody>
      </p:sp>
    </p:spTree>
    <p:extLst>
      <p:ext uri="{BB962C8B-B14F-4D97-AF65-F5344CB8AC3E}">
        <p14:creationId xmlns:p14="http://schemas.microsoft.com/office/powerpoint/2010/main" val="72054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Graphic spid="9" grpId="0">
        <p:bldAsOne/>
      </p:bldGraphic>
      <p:bldP spid="10" grpId="0"/>
      <p:bldGraphic spid="16" grpId="0">
        <p:bldAsOne/>
      </p:bldGraphic>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DD09247-B71F-B68F-179D-0E64878C0A9E}"/>
              </a:ext>
            </a:extLst>
          </p:cNvPr>
          <p:cNvSpPr/>
          <p:nvPr/>
        </p:nvSpPr>
        <p:spPr>
          <a:xfrm>
            <a:off x="239148" y="371747"/>
            <a:ext cx="7266552" cy="592936"/>
          </a:xfrm>
          <a:prstGeom prst="roundRect">
            <a:avLst/>
          </a:prstGeom>
          <a:solidFill>
            <a:schemeClr val="tx1"/>
          </a:solidFill>
        </p:spPr>
        <p:style>
          <a:lnRef idx="0">
            <a:schemeClr val="accent2"/>
          </a:lnRef>
          <a:fillRef idx="3">
            <a:schemeClr val="accent2"/>
          </a:fillRef>
          <a:effectRef idx="3">
            <a:schemeClr val="accent2"/>
          </a:effectRef>
          <a:fontRef idx="minor">
            <a:schemeClr val="lt1"/>
          </a:fontRef>
        </p:style>
        <p:txBody>
          <a:bodyPr lIns="0" tIns="0" rIns="0" bIns="0" rtlCol="0" anchor="ctr"/>
          <a:lstStyle/>
          <a:p>
            <a:r>
              <a:rPr lang="en-US" sz="3600" dirty="0">
                <a:solidFill>
                  <a:schemeClr val="bg1"/>
                </a:solidFill>
                <a:latin typeface="Poppins" panose="00000500000000000000" pitchFamily="2" charset="0"/>
                <a:cs typeface="Poppins" panose="00000500000000000000" pitchFamily="2" charset="0"/>
              </a:rPr>
              <a:t>       04. Findings (PL &amp; Insights…)</a:t>
            </a:r>
            <a:endParaRPr lang="en-IN" sz="3600" dirty="0">
              <a:solidFill>
                <a:schemeClr val="bg1"/>
              </a:solidFill>
              <a:latin typeface="Poppins" panose="00000500000000000000" pitchFamily="2" charset="0"/>
              <a:cs typeface="Poppins" panose="00000500000000000000" pitchFamily="2" charset="0"/>
            </a:endParaRPr>
          </a:p>
        </p:txBody>
      </p:sp>
      <p:graphicFrame>
        <p:nvGraphicFramePr>
          <p:cNvPr id="3" name="Table 2">
            <a:extLst>
              <a:ext uri="{FF2B5EF4-FFF2-40B4-BE49-F238E27FC236}">
                <a16:creationId xmlns:a16="http://schemas.microsoft.com/office/drawing/2014/main" id="{381D1BF1-E9F8-34D7-4FC6-748722FF3B68}"/>
              </a:ext>
            </a:extLst>
          </p:cNvPr>
          <p:cNvGraphicFramePr>
            <a:graphicFrameLocks noGrp="1"/>
          </p:cNvGraphicFramePr>
          <p:nvPr>
            <p:extLst>
              <p:ext uri="{D42A27DB-BD31-4B8C-83A1-F6EECF244321}">
                <p14:modId xmlns:p14="http://schemas.microsoft.com/office/powerpoint/2010/main" val="1523960885"/>
              </p:ext>
            </p:extLst>
          </p:nvPr>
        </p:nvGraphicFramePr>
        <p:xfrm>
          <a:off x="342418" y="1260788"/>
          <a:ext cx="5136233" cy="2527935"/>
        </p:xfrm>
        <a:graphic>
          <a:graphicData uri="http://schemas.openxmlformats.org/drawingml/2006/table">
            <a:tbl>
              <a:tblPr/>
              <a:tblGrid>
                <a:gridCol w="1563874">
                  <a:extLst>
                    <a:ext uri="{9D8B030D-6E8A-4147-A177-3AD203B41FA5}">
                      <a16:colId xmlns:a16="http://schemas.microsoft.com/office/drawing/2014/main" val="1756537862"/>
                    </a:ext>
                  </a:extLst>
                </a:gridCol>
                <a:gridCol w="976022">
                  <a:extLst>
                    <a:ext uri="{9D8B030D-6E8A-4147-A177-3AD203B41FA5}">
                      <a16:colId xmlns:a16="http://schemas.microsoft.com/office/drawing/2014/main" val="1575016626"/>
                    </a:ext>
                  </a:extLst>
                </a:gridCol>
                <a:gridCol w="1464961">
                  <a:extLst>
                    <a:ext uri="{9D8B030D-6E8A-4147-A177-3AD203B41FA5}">
                      <a16:colId xmlns:a16="http://schemas.microsoft.com/office/drawing/2014/main" val="2819899509"/>
                    </a:ext>
                  </a:extLst>
                </a:gridCol>
                <a:gridCol w="1131376">
                  <a:extLst>
                    <a:ext uri="{9D8B030D-6E8A-4147-A177-3AD203B41FA5}">
                      <a16:colId xmlns:a16="http://schemas.microsoft.com/office/drawing/2014/main" val="1633377345"/>
                    </a:ext>
                  </a:extLst>
                </a:gridCol>
              </a:tblGrid>
              <a:tr h="219075">
                <a:tc gridSpan="4">
                  <a:txBody>
                    <a:bodyPr/>
                    <a:lstStyle/>
                    <a:p>
                      <a:pPr algn="ctr" fontAlgn="ctr"/>
                      <a:r>
                        <a:rPr lang="en-IN" sz="1400" b="1" i="0" u="none" strike="noStrike">
                          <a:solidFill>
                            <a:schemeClr val="tx1"/>
                          </a:solidFill>
                          <a:effectLst/>
                          <a:latin typeface="Tahoma" panose="020B0604030504040204" pitchFamily="34" charset="0"/>
                        </a:rPr>
                        <a:t>FIXED COST ANALYSIS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85F4"/>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113208952"/>
                  </a:ext>
                </a:extLst>
              </a:tr>
              <a:tr h="180975">
                <a:tc>
                  <a:txBody>
                    <a:bodyPr/>
                    <a:lstStyle/>
                    <a:p>
                      <a:pPr algn="ctr" fontAlgn="ctr"/>
                      <a:r>
                        <a:rPr lang="en-IN" sz="1100" b="1" i="0" u="none" strike="noStrike" dirty="0">
                          <a:solidFill>
                            <a:schemeClr val="tx1"/>
                          </a:solidFill>
                          <a:effectLst/>
                          <a:latin typeface="Tahoma" panose="020B0604030504040204" pitchFamily="34" charset="0"/>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AD7"/>
                    </a:solidFill>
                  </a:tcPr>
                </a:tc>
                <a:tc>
                  <a:txBody>
                    <a:bodyPr/>
                    <a:lstStyle/>
                    <a:p>
                      <a:pPr algn="ctr" fontAlgn="ctr"/>
                      <a:r>
                        <a:rPr lang="en-IN" sz="1100" b="1" i="0" u="none" strike="noStrike" dirty="0">
                          <a:solidFill>
                            <a:schemeClr val="bg1"/>
                          </a:solidFill>
                          <a:effectLst/>
                          <a:latin typeface="Tahoma" panose="020B0604030504040204" pitchFamily="34" charset="0"/>
                        </a:rPr>
                        <a:t>COST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AD7"/>
                    </a:solidFill>
                  </a:tcPr>
                </a:tc>
                <a:tc>
                  <a:txBody>
                    <a:bodyPr/>
                    <a:lstStyle/>
                    <a:p>
                      <a:pPr algn="ctr" fontAlgn="ctr"/>
                      <a:r>
                        <a:rPr lang="en-IN" sz="1100" b="1" i="0" u="none" strike="noStrike" dirty="0">
                          <a:solidFill>
                            <a:schemeClr val="bg1"/>
                          </a:solidFill>
                          <a:effectLst/>
                          <a:latin typeface="Tahoma" panose="020B0604030504040204" pitchFamily="34" charset="0"/>
                        </a:rPr>
                        <a:t>RATE OF DEPRICIATION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AD7"/>
                    </a:solidFill>
                  </a:tcPr>
                </a:tc>
                <a:tc>
                  <a:txBody>
                    <a:bodyPr/>
                    <a:lstStyle/>
                    <a:p>
                      <a:pPr algn="ctr" fontAlgn="ctr"/>
                      <a:r>
                        <a:rPr lang="en-IN" sz="1100" b="1" i="0" u="none" strike="noStrike" dirty="0">
                          <a:solidFill>
                            <a:schemeClr val="bg1"/>
                          </a:solidFill>
                          <a:effectLst/>
                          <a:latin typeface="Tahoma" panose="020B0604030504040204" pitchFamily="34" charset="0"/>
                        </a:rPr>
                        <a:t>DEPRICIATION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AD7"/>
                    </a:solidFill>
                  </a:tcPr>
                </a:tc>
                <a:extLst>
                  <a:ext uri="{0D108BD9-81ED-4DB2-BD59-A6C34878D82A}">
                    <a16:rowId xmlns:a16="http://schemas.microsoft.com/office/drawing/2014/main" val="507686907"/>
                  </a:ext>
                </a:extLst>
              </a:tr>
              <a:tr h="180975">
                <a:tc>
                  <a:txBody>
                    <a:bodyPr/>
                    <a:lstStyle/>
                    <a:p>
                      <a:pPr algn="ctr" fontAlgn="ctr"/>
                      <a:r>
                        <a:rPr lang="en-IN" sz="1100" b="1" i="0" u="none" strike="noStrike">
                          <a:solidFill>
                            <a:schemeClr val="tx1"/>
                          </a:solidFill>
                          <a:effectLst/>
                          <a:latin typeface="Tahoma" panose="020B0604030504040204" pitchFamily="34" charset="0"/>
                        </a:rPr>
                        <a:t>FURNITURE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800000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₹8,000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0517164"/>
                  </a:ext>
                </a:extLst>
              </a:tr>
              <a:tr h="180975">
                <a:tc>
                  <a:txBody>
                    <a:bodyPr/>
                    <a:lstStyle/>
                    <a:p>
                      <a:pPr algn="ctr" fontAlgn="ctr"/>
                      <a:r>
                        <a:rPr lang="en-IN" sz="1100" b="1" i="0" u="none" strike="noStrike">
                          <a:solidFill>
                            <a:schemeClr val="tx1"/>
                          </a:solidFill>
                          <a:effectLst/>
                          <a:latin typeface="Tahoma" panose="020B0604030504040204" pitchFamily="34" charset="0"/>
                        </a:rPr>
                        <a:t>FREEZER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120000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₹2,400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712111"/>
                  </a:ext>
                </a:extLst>
              </a:tr>
              <a:tr h="180975">
                <a:tc>
                  <a:txBody>
                    <a:bodyPr/>
                    <a:lstStyle/>
                    <a:p>
                      <a:pPr algn="ctr" fontAlgn="ctr"/>
                      <a:r>
                        <a:rPr lang="en-IN" sz="1100" b="1" i="0" u="none" strike="noStrike">
                          <a:solidFill>
                            <a:schemeClr val="tx1"/>
                          </a:solidFill>
                          <a:effectLst/>
                          <a:latin typeface="Tahoma" panose="020B0604030504040204" pitchFamily="34" charset="0"/>
                        </a:rPr>
                        <a:t>CONTAINERS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80000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6106558"/>
                  </a:ext>
                </a:extLst>
              </a:tr>
              <a:tr h="180975">
                <a:tc>
                  <a:txBody>
                    <a:bodyPr/>
                    <a:lstStyle/>
                    <a:p>
                      <a:pPr algn="ctr" fontAlgn="ctr"/>
                      <a:r>
                        <a:rPr lang="en-IN" sz="1100" b="1" i="0" u="none" strike="noStrike">
                          <a:solidFill>
                            <a:schemeClr val="tx1"/>
                          </a:solidFill>
                          <a:effectLst/>
                          <a:latin typeface="Tahoma" panose="020B0604030504040204" pitchFamily="34" charset="0"/>
                        </a:rPr>
                        <a:t>DELIVERY VEHICLES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80000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₹4,000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379462"/>
                  </a:ext>
                </a:extLst>
              </a:tr>
              <a:tr h="180975">
                <a:tc>
                  <a:txBody>
                    <a:bodyPr/>
                    <a:lstStyle/>
                    <a:p>
                      <a:pPr algn="ctr" fontAlgn="ctr"/>
                      <a:r>
                        <a:rPr lang="en-IN" sz="1100" b="1" i="0" u="none" strike="noStrike">
                          <a:solidFill>
                            <a:schemeClr val="tx1"/>
                          </a:solidFill>
                          <a:effectLst/>
                          <a:latin typeface="Tahoma" panose="020B0604030504040204" pitchFamily="34" charset="0"/>
                        </a:rPr>
                        <a:t>PETROL/TRANSPORT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5000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dirty="0">
                          <a:solidFill>
                            <a:schemeClr val="tx1"/>
                          </a:solidFill>
                          <a:effectLst/>
                          <a:latin typeface="Tahoma" panose="020B0604030504040204" pitchFamily="34" charset="0"/>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₹5,000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6001076"/>
                  </a:ext>
                </a:extLst>
              </a:tr>
              <a:tr h="180975">
                <a:tc>
                  <a:txBody>
                    <a:bodyPr/>
                    <a:lstStyle/>
                    <a:p>
                      <a:pPr algn="ctr" fontAlgn="ctr"/>
                      <a:r>
                        <a:rPr lang="en-IN" sz="1100" b="1" i="0" u="none" strike="noStrike">
                          <a:solidFill>
                            <a:schemeClr val="tx1"/>
                          </a:solidFill>
                          <a:effectLst/>
                          <a:latin typeface="Tahoma" panose="020B0604030504040204" pitchFamily="34" charset="0"/>
                        </a:rPr>
                        <a:t>RENT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35000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₹35,000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6517213"/>
                  </a:ext>
                </a:extLst>
              </a:tr>
              <a:tr h="180975">
                <a:tc>
                  <a:txBody>
                    <a:bodyPr/>
                    <a:lstStyle/>
                    <a:p>
                      <a:pPr algn="ctr" fontAlgn="ctr"/>
                      <a:r>
                        <a:rPr lang="en-IN" sz="1100" b="1" i="0" u="none" strike="noStrike">
                          <a:solidFill>
                            <a:schemeClr val="tx1"/>
                          </a:solidFill>
                          <a:effectLst/>
                          <a:latin typeface="Tahoma" panose="020B0604030504040204" pitchFamily="34" charset="0"/>
                        </a:rPr>
                        <a:t>ELECTRICITY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15000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₹15,000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4538438"/>
                  </a:ext>
                </a:extLst>
              </a:tr>
              <a:tr h="180975">
                <a:tc>
                  <a:txBody>
                    <a:bodyPr/>
                    <a:lstStyle/>
                    <a:p>
                      <a:pPr algn="ctr" fontAlgn="ctr"/>
                      <a:r>
                        <a:rPr lang="en-IN" sz="1100" b="1" i="0" u="none" strike="noStrike">
                          <a:solidFill>
                            <a:schemeClr val="tx1"/>
                          </a:solidFill>
                          <a:effectLst/>
                          <a:latin typeface="Tahoma" panose="020B0604030504040204" pitchFamily="34" charset="0"/>
                        </a:rPr>
                        <a:t>CARRY BAGS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3000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0" i="0" u="none" strike="noStrike">
                          <a:solidFill>
                            <a:schemeClr val="tx1"/>
                          </a:solidFill>
                          <a:effectLst/>
                          <a:latin typeface="Tahoma" panose="020B0604030504040204" pitchFamily="34" charset="0"/>
                        </a:rPr>
                        <a:t>₹3,000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8769137"/>
                  </a:ext>
                </a:extLst>
              </a:tr>
              <a:tr h="361950">
                <a:tc>
                  <a:txBody>
                    <a:bodyPr/>
                    <a:lstStyle/>
                    <a:p>
                      <a:pPr algn="ctr" fontAlgn="ctr"/>
                      <a:r>
                        <a:rPr lang="en-IN" sz="1100" b="1" i="0" u="none" strike="noStrike">
                          <a:solidFill>
                            <a:schemeClr val="tx1"/>
                          </a:solidFill>
                          <a:effectLst/>
                          <a:latin typeface="Tahoma" panose="020B0604030504040204" pitchFamily="34" charset="0"/>
                        </a:rPr>
                        <a:t>TOTAL FIXED COST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1" i="0" u="none" strike="noStrike">
                          <a:solidFill>
                            <a:schemeClr val="tx1"/>
                          </a:solidFill>
                          <a:effectLst/>
                          <a:latin typeface="Tahoma" panose="020B0604030504040204" pitchFamily="34" charset="0"/>
                        </a:rPr>
                        <a:t>₹11,38,000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1" i="0" u="none" strike="noStrike">
                          <a:solidFill>
                            <a:schemeClr val="tx1"/>
                          </a:solidFill>
                          <a:effectLst/>
                          <a:latin typeface="Tahoma" panose="020B0604030504040204" pitchFamily="34" charset="0"/>
                        </a:rPr>
                        <a:t>TOTAL NORMALISED FIXED COST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100" b="1" i="0" u="none" strike="noStrike" dirty="0">
                          <a:solidFill>
                            <a:schemeClr val="tx1"/>
                          </a:solidFill>
                          <a:effectLst/>
                          <a:latin typeface="Tahoma" panose="020B0604030504040204" pitchFamily="34" charset="0"/>
                        </a:rPr>
                        <a:t>₹73,200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85F4"/>
                    </a:solidFill>
                  </a:tcPr>
                </a:tc>
                <a:extLst>
                  <a:ext uri="{0D108BD9-81ED-4DB2-BD59-A6C34878D82A}">
                    <a16:rowId xmlns:a16="http://schemas.microsoft.com/office/drawing/2014/main" val="3212493108"/>
                  </a:ext>
                </a:extLst>
              </a:tr>
            </a:tbl>
          </a:graphicData>
        </a:graphic>
      </p:graphicFrame>
      <p:graphicFrame>
        <p:nvGraphicFramePr>
          <p:cNvPr id="2" name="Table 1">
            <a:extLst>
              <a:ext uri="{FF2B5EF4-FFF2-40B4-BE49-F238E27FC236}">
                <a16:creationId xmlns:a16="http://schemas.microsoft.com/office/drawing/2014/main" id="{AC2E35C4-F0A7-510F-969D-DE5BBB8FAE36}"/>
              </a:ext>
            </a:extLst>
          </p:cNvPr>
          <p:cNvGraphicFramePr>
            <a:graphicFrameLocks noGrp="1"/>
          </p:cNvGraphicFramePr>
          <p:nvPr>
            <p:extLst>
              <p:ext uri="{D42A27DB-BD31-4B8C-83A1-F6EECF244321}">
                <p14:modId xmlns:p14="http://schemas.microsoft.com/office/powerpoint/2010/main" val="3341994637"/>
              </p:ext>
            </p:extLst>
          </p:nvPr>
        </p:nvGraphicFramePr>
        <p:xfrm>
          <a:off x="5540645" y="1260788"/>
          <a:ext cx="6308938" cy="3818770"/>
        </p:xfrm>
        <a:graphic>
          <a:graphicData uri="http://schemas.openxmlformats.org/drawingml/2006/table">
            <a:tbl>
              <a:tblPr/>
              <a:tblGrid>
                <a:gridCol w="1773100">
                  <a:extLst>
                    <a:ext uri="{9D8B030D-6E8A-4147-A177-3AD203B41FA5}">
                      <a16:colId xmlns:a16="http://schemas.microsoft.com/office/drawing/2014/main" val="841647628"/>
                    </a:ext>
                  </a:extLst>
                </a:gridCol>
                <a:gridCol w="824697">
                  <a:extLst>
                    <a:ext uri="{9D8B030D-6E8A-4147-A177-3AD203B41FA5}">
                      <a16:colId xmlns:a16="http://schemas.microsoft.com/office/drawing/2014/main" val="2381673555"/>
                    </a:ext>
                  </a:extLst>
                </a:gridCol>
                <a:gridCol w="1616408">
                  <a:extLst>
                    <a:ext uri="{9D8B030D-6E8A-4147-A177-3AD203B41FA5}">
                      <a16:colId xmlns:a16="http://schemas.microsoft.com/office/drawing/2014/main" val="3002292056"/>
                    </a:ext>
                  </a:extLst>
                </a:gridCol>
                <a:gridCol w="2094733">
                  <a:extLst>
                    <a:ext uri="{9D8B030D-6E8A-4147-A177-3AD203B41FA5}">
                      <a16:colId xmlns:a16="http://schemas.microsoft.com/office/drawing/2014/main" val="3841064402"/>
                    </a:ext>
                  </a:extLst>
                </a:gridCol>
              </a:tblGrid>
              <a:tr h="152710">
                <a:tc gridSpan="4">
                  <a:txBody>
                    <a:bodyPr/>
                    <a:lstStyle/>
                    <a:p>
                      <a:pPr algn="ctr" fontAlgn="ctr"/>
                      <a:r>
                        <a:rPr lang="en-US" sz="1050" b="1" i="0" u="none" strike="noStrike" dirty="0">
                          <a:solidFill>
                            <a:schemeClr val="tx1"/>
                          </a:solidFill>
                          <a:effectLst/>
                          <a:highlight>
                            <a:srgbClr val="4285F4"/>
                          </a:highlight>
                          <a:latin typeface="Tahoma" panose="020B0604030504040204" pitchFamily="34" charset="0"/>
                        </a:rPr>
                        <a:t>BALENCE SHEET AND KEY INSIGHTS</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85F4"/>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93938107"/>
                  </a:ext>
                </a:extLst>
              </a:tr>
              <a:tr h="108170">
                <a:tc>
                  <a:txBody>
                    <a:bodyPr/>
                    <a:lstStyle/>
                    <a:p>
                      <a:pPr algn="ctr" fontAlgn="ctr"/>
                      <a:r>
                        <a:rPr lang="en-IN" sz="900" b="1" i="0" u="none" strike="noStrike">
                          <a:solidFill>
                            <a:srgbClr val="000000"/>
                          </a:solidFill>
                          <a:effectLst/>
                          <a:highlight>
                            <a:srgbClr val="FBDAD7"/>
                          </a:highlight>
                          <a:latin typeface="Arial" panose="020B0604020202020204" pitchFamily="34" charset="0"/>
                        </a:rPr>
                        <a:t>VARIABLES</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AD7"/>
                    </a:solidFill>
                  </a:tcPr>
                </a:tc>
                <a:tc>
                  <a:txBody>
                    <a:bodyPr/>
                    <a:lstStyle/>
                    <a:p>
                      <a:pPr algn="ctr" fontAlgn="ctr"/>
                      <a:r>
                        <a:rPr lang="en-IN" sz="900" b="1" i="0" u="none" strike="noStrike">
                          <a:solidFill>
                            <a:srgbClr val="000000"/>
                          </a:solidFill>
                          <a:effectLst/>
                          <a:highlight>
                            <a:srgbClr val="FBDAD7"/>
                          </a:highlight>
                          <a:latin typeface="Arial" panose="020B0604020202020204" pitchFamily="34" charset="0"/>
                        </a:rPr>
                        <a:t>VALUE</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AD7"/>
                    </a:solidFill>
                  </a:tcPr>
                </a:tc>
                <a:tc>
                  <a:txBody>
                    <a:bodyPr/>
                    <a:lstStyle/>
                    <a:p>
                      <a:pPr algn="ctr" fontAlgn="ctr"/>
                      <a:r>
                        <a:rPr lang="en-IN" sz="900" b="1" i="0" u="none" strike="noStrike">
                          <a:solidFill>
                            <a:srgbClr val="000000"/>
                          </a:solidFill>
                          <a:effectLst/>
                          <a:highlight>
                            <a:srgbClr val="FBDAD7"/>
                          </a:highlight>
                          <a:latin typeface="Arial" panose="020B0604020202020204" pitchFamily="34" charset="0"/>
                        </a:rPr>
                        <a:t>IDEAL NUMBERS</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AD7"/>
                    </a:solidFill>
                  </a:tcPr>
                </a:tc>
                <a:tc>
                  <a:txBody>
                    <a:bodyPr/>
                    <a:lstStyle/>
                    <a:p>
                      <a:pPr algn="ctr" fontAlgn="ctr"/>
                      <a:r>
                        <a:rPr lang="en-IN" sz="900" b="1" i="0" u="none" strike="noStrike">
                          <a:solidFill>
                            <a:srgbClr val="000000"/>
                          </a:solidFill>
                          <a:effectLst/>
                          <a:highlight>
                            <a:srgbClr val="FBDAD7"/>
                          </a:highlight>
                          <a:latin typeface="Arial" panose="020B0604020202020204" pitchFamily="34" charset="0"/>
                        </a:rPr>
                        <a:t>REMARK</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AD7"/>
                    </a:solidFill>
                  </a:tcPr>
                </a:tc>
                <a:extLst>
                  <a:ext uri="{0D108BD9-81ED-4DB2-BD59-A6C34878D82A}">
                    <a16:rowId xmlns:a16="http://schemas.microsoft.com/office/drawing/2014/main" val="2194097842"/>
                  </a:ext>
                </a:extLst>
              </a:tr>
              <a:tr h="108170">
                <a:tc>
                  <a:txBody>
                    <a:bodyPr/>
                    <a:lstStyle/>
                    <a:p>
                      <a:pPr algn="ctr" fontAlgn="ctr"/>
                      <a:r>
                        <a:rPr lang="en-IN" sz="900" b="1" i="0" u="none" strike="noStrike" dirty="0">
                          <a:solidFill>
                            <a:schemeClr val="tx1"/>
                          </a:solidFill>
                          <a:effectLst/>
                          <a:latin typeface="Arial" panose="020B0604020202020204" pitchFamily="34" charset="0"/>
                        </a:rPr>
                        <a:t>TOTAL REVENUE</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₹8,06,846</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Much is better</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GOOD CONSIDERING CURRENT INFRA</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2321911"/>
                  </a:ext>
                </a:extLst>
              </a:tr>
              <a:tr h="108170">
                <a:tc>
                  <a:txBody>
                    <a:bodyPr/>
                    <a:lstStyle/>
                    <a:p>
                      <a:pPr algn="ctr" fontAlgn="ctr"/>
                      <a:r>
                        <a:rPr lang="en-IN" sz="900" b="1" i="0" u="none" strike="noStrike" dirty="0">
                          <a:solidFill>
                            <a:schemeClr val="tx1"/>
                          </a:solidFill>
                          <a:effectLst/>
                          <a:latin typeface="Arial" panose="020B0604020202020204" pitchFamily="34" charset="0"/>
                        </a:rPr>
                        <a:t>VARIABLE COSTS</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₹7,05,609</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Less is better</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 </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0265372"/>
                  </a:ext>
                </a:extLst>
              </a:tr>
              <a:tr h="108170">
                <a:tc>
                  <a:txBody>
                    <a:bodyPr/>
                    <a:lstStyle/>
                    <a:p>
                      <a:pPr algn="ctr" fontAlgn="ctr"/>
                      <a:r>
                        <a:rPr lang="en-IN" sz="900" b="1" i="0" u="none" strike="noStrike">
                          <a:solidFill>
                            <a:schemeClr val="tx1"/>
                          </a:solidFill>
                          <a:effectLst/>
                          <a:latin typeface="Arial" panose="020B0604020202020204" pitchFamily="34" charset="0"/>
                        </a:rPr>
                        <a:t>GROSS PROFIT</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₹1,01,237</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Much is better</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 </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66516"/>
                  </a:ext>
                </a:extLst>
              </a:tr>
              <a:tr h="108170">
                <a:tc>
                  <a:txBody>
                    <a:bodyPr/>
                    <a:lstStyle/>
                    <a:p>
                      <a:pPr algn="ctr" fontAlgn="ctr"/>
                      <a:r>
                        <a:rPr lang="en-IN" sz="900" b="1" i="0" u="none" strike="noStrike">
                          <a:solidFill>
                            <a:schemeClr val="tx1"/>
                          </a:solidFill>
                          <a:effectLst/>
                          <a:latin typeface="Arial" panose="020B0604020202020204" pitchFamily="34" charset="0"/>
                        </a:rPr>
                        <a:t>NORMALISED FIXED COSTS</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₹73,200</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MAJORLY FROM FIXED ASSETS</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2496313"/>
                  </a:ext>
                </a:extLst>
              </a:tr>
              <a:tr h="108170">
                <a:tc>
                  <a:txBody>
                    <a:bodyPr/>
                    <a:lstStyle/>
                    <a:p>
                      <a:pPr algn="ctr" fontAlgn="ctr"/>
                      <a:r>
                        <a:rPr lang="en-IN" sz="900" b="1" i="0" u="none" strike="noStrike">
                          <a:solidFill>
                            <a:schemeClr val="tx1"/>
                          </a:solidFill>
                          <a:effectLst/>
                          <a:latin typeface="Arial" panose="020B0604020202020204" pitchFamily="34" charset="0"/>
                        </a:rPr>
                        <a:t>NET PROFIT</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₹28,037</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 </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8171136"/>
                  </a:ext>
                </a:extLst>
              </a:tr>
              <a:tr h="108170">
                <a:tc>
                  <a:txBody>
                    <a:bodyPr/>
                    <a:lstStyle/>
                    <a:p>
                      <a:pPr algn="ctr" fontAlgn="ctr"/>
                      <a:r>
                        <a:rPr lang="en-IN" sz="900" b="1" i="0" u="none" strike="noStrike" dirty="0">
                          <a:solidFill>
                            <a:schemeClr val="tx1"/>
                          </a:solidFill>
                          <a:effectLst/>
                          <a:latin typeface="Arial" panose="020B0604020202020204" pitchFamily="34" charset="0"/>
                        </a:rPr>
                        <a:t>GROSS PROFIT RATIO</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12.55%</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10% -15%</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FARELY GOOD</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185620"/>
                  </a:ext>
                </a:extLst>
              </a:tr>
              <a:tr h="108170">
                <a:tc>
                  <a:txBody>
                    <a:bodyPr/>
                    <a:lstStyle/>
                    <a:p>
                      <a:pPr algn="ctr" fontAlgn="ctr"/>
                      <a:r>
                        <a:rPr lang="en-IN" sz="900" b="1" i="0" u="none" strike="noStrike">
                          <a:solidFill>
                            <a:schemeClr val="tx1"/>
                          </a:solidFill>
                          <a:effectLst/>
                          <a:latin typeface="Arial" panose="020B0604020202020204" pitchFamily="34" charset="0"/>
                        </a:rPr>
                        <a:t>NET PROFIT RATIO</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3.47%</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7%-8%</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FOCUS IS NEEDED</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8208173"/>
                  </a:ext>
                </a:extLst>
              </a:tr>
              <a:tr h="108170">
                <a:tc>
                  <a:txBody>
                    <a:bodyPr/>
                    <a:lstStyle/>
                    <a:p>
                      <a:pPr algn="ctr" fontAlgn="ctr"/>
                      <a:r>
                        <a:rPr lang="en-IN" sz="900" b="1" i="0" u="none" strike="noStrike">
                          <a:solidFill>
                            <a:schemeClr val="tx1"/>
                          </a:solidFill>
                          <a:effectLst/>
                          <a:latin typeface="Arial" panose="020B0604020202020204" pitchFamily="34" charset="0"/>
                        </a:rPr>
                        <a:t>FIXED ASSETS</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₹10,00,000</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 </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4717183"/>
                  </a:ext>
                </a:extLst>
              </a:tr>
              <a:tr h="108170">
                <a:tc>
                  <a:txBody>
                    <a:bodyPr/>
                    <a:lstStyle/>
                    <a:p>
                      <a:pPr algn="ctr" fontAlgn="ctr"/>
                      <a:r>
                        <a:rPr lang="en-IN" sz="900" b="1" i="0" u="none" strike="noStrike">
                          <a:solidFill>
                            <a:schemeClr val="tx1"/>
                          </a:solidFill>
                          <a:effectLst/>
                          <a:latin typeface="Arial" panose="020B0604020202020204" pitchFamily="34" charset="0"/>
                        </a:rPr>
                        <a:t>CURRENT ASSETS</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₹38,818</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CURRENT INV. + CASH</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6483228"/>
                  </a:ext>
                </a:extLst>
              </a:tr>
              <a:tr h="108170">
                <a:tc>
                  <a:txBody>
                    <a:bodyPr/>
                    <a:lstStyle/>
                    <a:p>
                      <a:pPr algn="ctr" fontAlgn="ctr"/>
                      <a:r>
                        <a:rPr lang="en-IN" sz="900" b="1" i="0" u="none" strike="noStrike" dirty="0">
                          <a:solidFill>
                            <a:schemeClr val="tx1"/>
                          </a:solidFill>
                          <a:effectLst/>
                          <a:latin typeface="Arial" panose="020B0604020202020204" pitchFamily="34" charset="0"/>
                        </a:rPr>
                        <a:t>TOTAL ASSETS</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₹10,38,818</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 </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6912056"/>
                  </a:ext>
                </a:extLst>
              </a:tr>
              <a:tr h="108170">
                <a:tc>
                  <a:txBody>
                    <a:bodyPr/>
                    <a:lstStyle/>
                    <a:p>
                      <a:pPr algn="ctr" fontAlgn="ctr"/>
                      <a:r>
                        <a:rPr lang="en-IN" sz="900" b="1" i="0" u="none" strike="noStrike">
                          <a:solidFill>
                            <a:schemeClr val="tx1"/>
                          </a:solidFill>
                          <a:effectLst/>
                          <a:latin typeface="Arial" panose="020B0604020202020204" pitchFamily="34" charset="0"/>
                        </a:rPr>
                        <a:t>ASSETS TURNOVER RATIO</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0.78</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2.5</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00" b="0" i="0" u="none" strike="noStrike">
                          <a:solidFill>
                            <a:schemeClr val="tx1"/>
                          </a:solidFill>
                          <a:effectLst/>
                          <a:latin typeface="Arial" panose="020B0604020202020204" pitchFamily="34" charset="0"/>
                        </a:rPr>
                        <a:t>FARELY GOOD FOR THAT FIELD</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7280146"/>
                  </a:ext>
                </a:extLst>
              </a:tr>
              <a:tr h="108170">
                <a:tc>
                  <a:txBody>
                    <a:bodyPr/>
                    <a:lstStyle/>
                    <a:p>
                      <a:pPr algn="ctr" fontAlgn="ctr"/>
                      <a:r>
                        <a:rPr lang="en-IN" sz="900" b="1" i="0" u="none" strike="noStrike">
                          <a:solidFill>
                            <a:schemeClr val="tx1"/>
                          </a:solidFill>
                          <a:effectLst/>
                          <a:latin typeface="Arial" panose="020B0604020202020204" pitchFamily="34" charset="0"/>
                        </a:rPr>
                        <a:t>LIABELITIES</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₹10,00,000</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 </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3153332"/>
                  </a:ext>
                </a:extLst>
              </a:tr>
              <a:tr h="579027">
                <a:tc>
                  <a:txBody>
                    <a:bodyPr/>
                    <a:lstStyle/>
                    <a:p>
                      <a:pPr algn="ctr" fontAlgn="ctr"/>
                      <a:r>
                        <a:rPr lang="en-IN" sz="900" b="1" i="0" u="none" strike="noStrike" dirty="0">
                          <a:solidFill>
                            <a:schemeClr val="tx1"/>
                          </a:solidFill>
                          <a:effectLst/>
                          <a:latin typeface="Arial" panose="020B0604020202020204" pitchFamily="34" charset="0"/>
                        </a:rPr>
                        <a:t>CURRENT RATIO</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dirty="0">
                          <a:solidFill>
                            <a:schemeClr val="tx1"/>
                          </a:solidFill>
                          <a:effectLst/>
                          <a:latin typeface="Arial" panose="020B0604020202020204" pitchFamily="34" charset="0"/>
                        </a:rPr>
                        <a:t>0.04</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1+</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00" b="0" i="0" u="none" strike="noStrike">
                          <a:solidFill>
                            <a:schemeClr val="tx1"/>
                          </a:solidFill>
                          <a:effectLst/>
                          <a:latin typeface="Arial" panose="020B0604020202020204" pitchFamily="34" charset="0"/>
                        </a:rPr>
                        <a:t>A CURRENT RATIO OF 0.04 IS VERY LESS FOR A COMPANY</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5727706"/>
                  </a:ext>
                </a:extLst>
              </a:tr>
              <a:tr h="515398">
                <a:tc>
                  <a:txBody>
                    <a:bodyPr/>
                    <a:lstStyle/>
                    <a:p>
                      <a:pPr algn="ctr" fontAlgn="ctr"/>
                      <a:r>
                        <a:rPr lang="en-IN" sz="900" b="1" i="0" u="none" strike="noStrike">
                          <a:solidFill>
                            <a:schemeClr val="tx1"/>
                          </a:solidFill>
                          <a:effectLst/>
                          <a:latin typeface="Arial" panose="020B0604020202020204" pitchFamily="34" charset="0"/>
                        </a:rPr>
                        <a:t>RETURN ON CAPITAL EMPLOYED</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dirty="0">
                          <a:solidFill>
                            <a:schemeClr val="tx1"/>
                          </a:solidFill>
                          <a:effectLst/>
                          <a:latin typeface="Arial" panose="020B0604020202020204" pitchFamily="34" charset="0"/>
                        </a:rPr>
                        <a:t>0.72</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dirty="0">
                          <a:solidFill>
                            <a:schemeClr val="tx1"/>
                          </a:solidFill>
                          <a:effectLst/>
                          <a:latin typeface="Arial" panose="020B0604020202020204" pitchFamily="34" charset="0"/>
                        </a:rPr>
                        <a:t>-</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dirty="0">
                          <a:solidFill>
                            <a:schemeClr val="tx1"/>
                          </a:solidFill>
                          <a:effectLst/>
                          <a:latin typeface="Arial" panose="020B0604020202020204" pitchFamily="34" charset="0"/>
                        </a:rPr>
                        <a:t>ROCE=NET PROFIT/ CURRENT ASSETS IS AVERAGE</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8939406"/>
                  </a:ext>
                </a:extLst>
              </a:tr>
              <a:tr h="470857">
                <a:tc>
                  <a:txBody>
                    <a:bodyPr/>
                    <a:lstStyle/>
                    <a:p>
                      <a:pPr algn="ctr" fontAlgn="ctr"/>
                      <a:r>
                        <a:rPr lang="en-IN" sz="900" b="1" i="0" u="none" strike="noStrike">
                          <a:solidFill>
                            <a:schemeClr val="tx1"/>
                          </a:solidFill>
                          <a:effectLst/>
                          <a:latin typeface="Arial" panose="020B0604020202020204" pitchFamily="34" charset="0"/>
                        </a:rPr>
                        <a:t>RETURN ON ASSETS</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3%</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900" b="0" i="0" u="none" strike="noStrike">
                          <a:solidFill>
                            <a:schemeClr val="tx1"/>
                          </a:solidFill>
                          <a:effectLst/>
                          <a:latin typeface="Arial" panose="020B0604020202020204" pitchFamily="34" charset="0"/>
                        </a:rPr>
                        <a:t>5% - 10%</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00" b="0" i="0" u="none" strike="noStrike" dirty="0">
                          <a:solidFill>
                            <a:schemeClr val="tx1"/>
                          </a:solidFill>
                          <a:effectLst/>
                          <a:latin typeface="Arial" panose="020B0604020202020204" pitchFamily="34" charset="0"/>
                        </a:rPr>
                        <a:t>SINCE HE DOES NOT OWN ANY MAJOR ASSETS OTHER THAN A VEHICLE AND FURNITURE, THE RETURN ON ASSETS IS AVERAGE.</a:t>
                      </a:r>
                    </a:p>
                  </a:txBody>
                  <a:tcPr marL="6363" marR="6363" marT="63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9440158"/>
                  </a:ext>
                </a:extLst>
              </a:tr>
            </a:tbl>
          </a:graphicData>
        </a:graphic>
      </p:graphicFrame>
      <p:pic>
        <p:nvPicPr>
          <p:cNvPr id="9" name="Picture 8">
            <a:extLst>
              <a:ext uri="{FF2B5EF4-FFF2-40B4-BE49-F238E27FC236}">
                <a16:creationId xmlns:a16="http://schemas.microsoft.com/office/drawing/2014/main" id="{7E745F92-7779-AB76-EA67-844813C53E4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47911" y1="19027" x2="47911" y2="19027"/>
                        <a14:foregroundMark x1="47911" y1="18899" x2="47911" y2="18899"/>
                        <a14:foregroundMark x1="46071" y1="18749" x2="46071" y2="18749"/>
                        <a14:foregroundMark x1="48839" y1="16113" x2="48839" y2="16113"/>
                        <a14:foregroundMark x1="48036" y1="15685" x2="48036" y2="15685"/>
                        <a14:foregroundMark x1="48268" y1="15685" x2="48268" y2="15685"/>
                        <a14:foregroundMark x1="73143" y1="58753" x2="73143" y2="58753"/>
                        <a14:foregroundMark x1="73268" y1="58603" x2="73268" y2="58603"/>
                        <a14:foregroundMark x1="76393" y1="57510" x2="76393" y2="57510"/>
                        <a14:foregroundMark x1="80089" y1="58324" x2="80089" y2="58324"/>
                        <a14:foregroundMark x1="80089" y1="62631" x2="80089" y2="62631"/>
                        <a14:foregroundMark x1="75929" y1="83480" x2="75929" y2="83480"/>
                        <a14:foregroundMark x1="76393" y1="82923" x2="76393" y2="82923"/>
                        <a14:foregroundMark x1="76393" y1="81530" x2="76393" y2="81530"/>
                        <a14:foregroundMark x1="77089" y1="81808" x2="77089" y2="81808"/>
                        <a14:foregroundMark x1="76500" y1="83480" x2="76500" y2="83480"/>
                        <a14:foregroundMark x1="75232" y1="82494" x2="75232" y2="82494"/>
                        <a14:foregroundMark x1="75125" y1="81530" x2="75125" y2="81530"/>
                        <a14:foregroundMark x1="74893" y1="80694" x2="74893" y2="80694"/>
                        <a14:foregroundMark x1="74304" y1="81937" x2="74304" y2="81937"/>
                        <a14:foregroundMark x1="76500" y1="83051" x2="76500" y2="83051"/>
                        <a14:foregroundMark x1="76857" y1="83051" x2="76857" y2="83051"/>
                        <a14:foregroundMark x1="75357" y1="84851" x2="75357" y2="84851"/>
                        <a14:foregroundMark x1="76625" y1="82773" x2="76625" y2="82773"/>
                        <a14:foregroundMark x1="76732" y1="82494" x2="76732" y2="82494"/>
                        <a14:foregroundMark x1="75929" y1="81937" x2="75929" y2="81937"/>
                        <a14:foregroundMark x1="75232" y1="81530" x2="75232" y2="81530"/>
                        <a14:foregroundMark x1="75804" y1="80823" x2="75804" y2="80823"/>
                        <a14:foregroundMark x1="76732" y1="80694" x2="76732" y2="80694"/>
                        <a14:foregroundMark x1="75696" y1="85280" x2="75696" y2="85280"/>
                        <a14:foregroundMark x1="74429" y1="83051" x2="74429" y2="83051"/>
                        <a14:foregroundMark x1="74429" y1="82923" x2="74429" y2="82923"/>
                        <a14:foregroundMark x1="74429" y1="82923" x2="74429" y2="82923"/>
                        <a14:foregroundMark x1="73036" y1="56953" x2="73036" y2="56953"/>
                        <a14:foregroundMark x1="49893" y1="15963" x2="49893" y2="15963"/>
                        <a14:foregroundMark x1="51161" y1="15963" x2="51161" y2="15963"/>
                        <a14:foregroundMark x1="49196" y1="15277" x2="49196" y2="15277"/>
                        <a14:foregroundMark x1="47214" y1="15277" x2="47214" y2="15277"/>
                        <a14:foregroundMark x1="45946" y1="15685" x2="45946" y2="15685"/>
                        <a14:foregroundMark x1="44446" y1="16670" x2="44446" y2="16670"/>
                        <a14:foregroundMark x1="45250" y1="16113" x2="45250" y2="16113"/>
                        <a14:foregroundMark x1="46875" y1="15149" x2="46875" y2="15149"/>
                        <a14:foregroundMark x1="46536" y1="15277" x2="46536" y2="15277"/>
                        <a14:foregroundMark x1="50000" y1="15556" x2="50000" y2="15556"/>
                        <a14:foregroundMark x1="33804" y1="33340" x2="33804" y2="33340"/>
                        <a14:foregroundMark x1="32518" y1="33748" x2="32518" y2="33748"/>
                        <a14:foregroundMark x1="32982" y1="33469" x2="32982" y2="33469"/>
                        <a14:foregroundMark x1="50339" y1="15685" x2="50339" y2="15685"/>
                        <a14:foregroundMark x1="50696" y1="15556" x2="50696" y2="15556"/>
                        <a14:foregroundMark x1="50804" y1="15406" x2="50804" y2="15406"/>
                        <a14:foregroundMark x1="49768" y1="15277" x2="49768" y2="15277"/>
                        <a14:foregroundMark x1="48375" y1="14999" x2="48375" y2="14999"/>
                        <a14:foregroundMark x1="47446" y1="14999" x2="47446" y2="14999"/>
                        <a14:foregroundMark x1="46071" y1="15556" x2="46071" y2="15556"/>
                      </a14:backgroundRemoval>
                    </a14:imgEffect>
                  </a14:imgLayer>
                </a14:imgProps>
              </a:ext>
            </a:extLst>
          </a:blip>
          <a:stretch>
            <a:fillRect/>
          </a:stretch>
        </p:blipFill>
        <p:spPr>
          <a:xfrm>
            <a:off x="147107" y="246976"/>
            <a:ext cx="1010901" cy="842477"/>
          </a:xfrm>
          <a:prstGeom prst="rect">
            <a:avLst/>
          </a:prstGeom>
        </p:spPr>
      </p:pic>
      <p:sp>
        <p:nvSpPr>
          <p:cNvPr id="4" name="Slide Number Placeholder 3">
            <a:extLst>
              <a:ext uri="{FF2B5EF4-FFF2-40B4-BE49-F238E27FC236}">
                <a16:creationId xmlns:a16="http://schemas.microsoft.com/office/drawing/2014/main" id="{8262E212-A475-BC91-B11A-7151C64434A8}"/>
              </a:ext>
            </a:extLst>
          </p:cNvPr>
          <p:cNvSpPr>
            <a:spLocks noGrp="1"/>
          </p:cNvSpPr>
          <p:nvPr>
            <p:ph type="sldNum" sz="quarter" idx="12"/>
          </p:nvPr>
        </p:nvSpPr>
        <p:spPr/>
        <p:txBody>
          <a:bodyPr/>
          <a:lstStyle/>
          <a:p>
            <a:fld id="{8F2685B0-714C-409F-B93B-E09AA76E456B}" type="slidenum">
              <a:rPr lang="en-IN" smtClean="0"/>
              <a:pPr/>
              <a:t>9</a:t>
            </a:fld>
            <a:r>
              <a:rPr lang="en-IN"/>
              <a:t>/10</a:t>
            </a:r>
            <a:endParaRPr lang="en-IN" dirty="0"/>
          </a:p>
        </p:txBody>
      </p:sp>
    </p:spTree>
    <p:extLst>
      <p:ext uri="{BB962C8B-B14F-4D97-AF65-F5344CB8AC3E}">
        <p14:creationId xmlns:p14="http://schemas.microsoft.com/office/powerpoint/2010/main" val="303427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1827</TotalTime>
  <Words>935</Words>
  <Application>Microsoft Office PowerPoint</Application>
  <PresentationFormat>Widescreen</PresentationFormat>
  <Paragraphs>181</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Calibri</vt:lpstr>
      <vt:lpstr>Century Gothic</vt:lpstr>
      <vt:lpstr>Epilogue</vt:lpstr>
      <vt:lpstr>Poppins</vt:lpstr>
      <vt:lpstr>Tahoma</vt:lpstr>
      <vt:lpstr>Times New Roman</vt:lpstr>
      <vt:lpstr>Wingdings</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Digpal Singh</dc:creator>
  <cp:lastModifiedBy>Digpal Singh</cp:lastModifiedBy>
  <cp:revision>38</cp:revision>
  <dcterms:created xsi:type="dcterms:W3CDTF">2024-05-09T05:10:57Z</dcterms:created>
  <dcterms:modified xsi:type="dcterms:W3CDTF">2024-05-12T13:54:06Z</dcterms:modified>
</cp:coreProperties>
</file>